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modernComment_35E_E7FF782F.xml" ContentType="application/vnd.ms-powerpoint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omments/modernComment_312_624148A1.xml" ContentType="application/vnd.ms-powerpoint.comments+xml"/>
  <Override PartName="/ppt/notesSlides/notesSlide21.xml" ContentType="application/vnd.openxmlformats-officedocument.presentationml.notesSlide+xml"/>
  <Override PartName="/ppt/comments/modernComment_391_89CE55B6.xml" ContentType="application/vnd.ms-powerpoint.comments+xml"/>
  <Override PartName="/ppt/notesSlides/notesSlide22.xml" ContentType="application/vnd.openxmlformats-officedocument.presentationml.notesSlide+xml"/>
  <Override PartName="/ppt/comments/modernComment_36E_EE29794.xml" ContentType="application/vnd.ms-powerpoint.comment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omments/modernComment_373_8969BC99.xml" ContentType="application/vnd.ms-powerpoint.comments+xml"/>
  <Override PartName="/ppt/notesSlides/notesSlide41.xml" ContentType="application/vnd.openxmlformats-officedocument.presentationml.notesSlide+xml"/>
  <Override PartName="/ppt/comments/modernComment_39D_461484A8.xml" ContentType="application/vnd.ms-powerpoint.comments+xml"/>
  <Override PartName="/ppt/notesSlides/notesSlide42.xml" ContentType="application/vnd.openxmlformats-officedocument.presentationml.notesSlide+xml"/>
  <Override PartName="/ppt/comments/modernComment_31E_BA231A07.xml" ContentType="application/vnd.ms-powerpoint.comment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comments/modernComment_38A_68C84DC5.xml" ContentType="application/vnd.ms-powerpoint.comments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comments/modernComment_302_C08D9FB5.xml" ContentType="application/vnd.ms-powerpoint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63"/>
  </p:notesMasterIdLst>
  <p:sldIdLst>
    <p:sldId id="748" r:id="rId2"/>
    <p:sldId id="934" r:id="rId3"/>
    <p:sldId id="859" r:id="rId4"/>
    <p:sldId id="260" r:id="rId5"/>
    <p:sldId id="874" r:id="rId6"/>
    <p:sldId id="809" r:id="rId7"/>
    <p:sldId id="860" r:id="rId8"/>
    <p:sldId id="862" r:id="rId9"/>
    <p:sldId id="867" r:id="rId10"/>
    <p:sldId id="865" r:id="rId11"/>
    <p:sldId id="866" r:id="rId12"/>
    <p:sldId id="876" r:id="rId13"/>
    <p:sldId id="885" r:id="rId14"/>
    <p:sldId id="800" r:id="rId15"/>
    <p:sldId id="869" r:id="rId16"/>
    <p:sldId id="870" r:id="rId17"/>
    <p:sldId id="911" r:id="rId18"/>
    <p:sldId id="884" r:id="rId19"/>
    <p:sldId id="895" r:id="rId20"/>
    <p:sldId id="786" r:id="rId21"/>
    <p:sldId id="913" r:id="rId22"/>
    <p:sldId id="878" r:id="rId23"/>
    <p:sldId id="788" r:id="rId24"/>
    <p:sldId id="916" r:id="rId25"/>
    <p:sldId id="924" r:id="rId26"/>
    <p:sldId id="919" r:id="rId27"/>
    <p:sldId id="920" r:id="rId28"/>
    <p:sldId id="921" r:id="rId29"/>
    <p:sldId id="922" r:id="rId30"/>
    <p:sldId id="923" r:id="rId31"/>
    <p:sldId id="871" r:id="rId32"/>
    <p:sldId id="880" r:id="rId33"/>
    <p:sldId id="881" r:id="rId34"/>
    <p:sldId id="926" r:id="rId35"/>
    <p:sldId id="887" r:id="rId36"/>
    <p:sldId id="927" r:id="rId37"/>
    <p:sldId id="902" r:id="rId38"/>
    <p:sldId id="903" r:id="rId39"/>
    <p:sldId id="886" r:id="rId40"/>
    <p:sldId id="793" r:id="rId41"/>
    <p:sldId id="872" r:id="rId42"/>
    <p:sldId id="883" r:id="rId43"/>
    <p:sldId id="925" r:id="rId44"/>
    <p:sldId id="798" r:id="rId45"/>
    <p:sldId id="929" r:id="rId46"/>
    <p:sldId id="928" r:id="rId47"/>
    <p:sldId id="930" r:id="rId48"/>
    <p:sldId id="796" r:id="rId49"/>
    <p:sldId id="882" r:id="rId50"/>
    <p:sldId id="873" r:id="rId51"/>
    <p:sldId id="888" r:id="rId52"/>
    <p:sldId id="931" r:id="rId53"/>
    <p:sldId id="933" r:id="rId54"/>
    <p:sldId id="904" r:id="rId55"/>
    <p:sldId id="906" r:id="rId56"/>
    <p:sldId id="907" r:id="rId57"/>
    <p:sldId id="908" r:id="rId58"/>
    <p:sldId id="909" r:id="rId59"/>
    <p:sldId id="795" r:id="rId60"/>
    <p:sldId id="818" r:id="rId61"/>
    <p:sldId id="770" r:id="rId62"/>
  </p:sldIdLst>
  <p:sldSz cx="12192000" cy="6858000"/>
  <p:notesSz cx="6858000" cy="9144000"/>
  <p:defaultTextStyle>
    <a:defPPr>
      <a:defRPr lang="en-CN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7855546-1CDE-6C3B-2DE3-C725E282E4A3}" name="Guest User" initials="GU" userId="S::urn:spo:anon#a7457f4a3890c1fca5682a9bdb0d125a4ef9ad594fbf4ebf89ce06fcceff2be0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D6124F-4496-27FD-5CB5-651C95221999}" v="153" dt="2022-05-23T15:47:40.765"/>
    <p1510:client id="{C74E788D-EF46-2548-8BEF-46B5946682D9}" v="22" dt="2022-05-23T18:32:39.5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81905"/>
  </p:normalViewPr>
  <p:slideViewPr>
    <p:cSldViewPr snapToGrid="0" snapToObjects="1">
      <p:cViewPr varScale="1">
        <p:scale>
          <a:sx n="104" d="100"/>
          <a:sy n="104" d="100"/>
        </p:scale>
        <p:origin x="14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69" Type="http://schemas.microsoft.com/office/2018/10/relationships/authors" Target="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omments/modernComment_302_C08D9FB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60B5B2C-D033-43BE-AA3F-935F293B4DD7}" authorId="{17855546-1CDE-6C3B-2DE3-C725E282E4A3}" status="resolved" created="2022-05-20T10:25:20.445" complete="100000">
    <pc:sldMkLst xmlns:pc="http://schemas.microsoft.com/office/powerpoint/2013/main/command">
      <pc:docMk/>
      <pc:sldMk cId="3230506933" sldId="770"/>
    </pc:sldMkLst>
    <p188:txBody>
      <a:bodyPr/>
      <a:lstStyle/>
      <a:p>
        <a:r>
          <a:rPr lang="en-US"/>
          <a:t>Use previous slide as final slide?</a:t>
        </a:r>
      </a:p>
    </p188:txBody>
  </p188:cm>
</p188:cmLst>
</file>

<file path=ppt/comments/modernComment_312_624148A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588BC50-BA82-4F52-81AA-683208E768BF}" authorId="{17855546-1CDE-6C3B-2DE3-C725E282E4A3}" status="resolved" created="2022-05-16T15:40:19.446" complete="100000">
    <pc:sldMkLst xmlns:pc="http://schemas.microsoft.com/office/powerpoint/2013/main/command">
      <pc:docMk/>
      <pc:sldMk cId="1648445601" sldId="786"/>
    </pc:sldMkLst>
    <p188:txBody>
      <a:bodyPr/>
      <a:lstStyle/>
      <a:p>
        <a:r>
          <a:rPr lang="en-US"/>
          <a:t>I don't think we have introduced pt_regs yet</a:t>
        </a:r>
      </a:p>
    </p188:txBody>
  </p188:cm>
</p188:cmLst>
</file>

<file path=ppt/comments/modernComment_31E_BA231A0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0010982-1CB8-4273-ACAB-B0E71F8DC4FD}" authorId="{17855546-1CDE-6C3B-2DE3-C725E282E4A3}" created="2022-05-20T10:37:56.88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122862599" sldId="798"/>
      <ac:picMk id="3" creationId="{DF938DD8-2534-88DA-CD87-846E90CB238D}"/>
    </ac:deMkLst>
    <p188:replyLst>
      <p188:reply id="{25194E9E-DC25-4CED-AFDB-DC7303F7B44E}" authorId="{17855546-1CDE-6C3B-2DE3-C725E282E4A3}" created="2022-05-20T10:39:07.385">
        <p188:txBody>
          <a:bodyPr/>
          <a:lstStyle/>
          <a:p>
            <a:r>
              <a:rPr lang="en-US"/>
              <a:t>add second column or color coding to mark which of them are vulnerable to software and hardware attacks</a:t>
            </a:r>
          </a:p>
        </p188:txBody>
      </p188:reply>
    </p188:replyLst>
    <p188:txBody>
      <a:bodyPr/>
      <a:lstStyle/>
      <a:p>
        <a:r>
          <a:rPr lang="en-US"/>
          <a:t>To table in excel, remove unnecessary columns</a:t>
        </a:r>
      </a:p>
    </p188:txBody>
  </p188:cm>
</p188:cmLst>
</file>

<file path=ppt/comments/modernComment_35E_E7FF782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66F1701-6A72-4B7B-AD51-330238AE57BE}" authorId="{17855546-1CDE-6C3B-2DE3-C725E282E4A3}" status="resolved" created="2022-05-16T15:36:39.426" complete="100000">
    <pc:sldMkLst xmlns:pc="http://schemas.microsoft.com/office/powerpoint/2013/main/command">
      <pc:docMk/>
      <pc:sldMk cId="3892279343" sldId="862"/>
    </pc:sldMkLst>
    <p188:txBody>
      <a:bodyPr/>
      <a:lstStyle/>
      <a:p>
        <a:r>
          <a:rPr lang="en-US"/>
          <a:t>I don't get the  "--- A common Sense" subtitle.
Change title to : Memory Encryption for Off-Chip attackers?</a:t>
        </a:r>
      </a:p>
    </p188:txBody>
  </p188:cm>
  <p188:cm id="{0EFAACF2-7295-473F-8A14-47CEF8617EDB}" authorId="{17855546-1CDE-6C3B-2DE3-C725E282E4A3}" created="2022-05-20T10:04:34.823">
    <pc:sldMkLst xmlns:pc="http://schemas.microsoft.com/office/powerpoint/2013/main/command">
      <pc:docMk/>
      <pc:sldMk cId="3892279343" sldId="862"/>
    </pc:sldMkLst>
    <p188:txBody>
      <a:bodyPr/>
      <a:lstStyle/>
      <a:p>
        <a:r>
          <a:rPr lang="en-US"/>
          <a:t>Suggestion from Thomas
CPU Logo and the left, DIMM logo on the right</a:t>
        </a:r>
      </a:p>
    </p188:txBody>
  </p188:cm>
</p188:cmLst>
</file>

<file path=ppt/comments/modernComment_36E_EE2979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393E9CB-D1EC-407F-BD80-38CB2B287611}" authorId="{17855546-1CDE-6C3B-2DE3-C725E282E4A3}" created="2022-05-19T13:52:12.44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49730964" sldId="878"/>
      <ac:spMk id="2" creationId="{D0928D0E-A9C9-EC45-9971-3717B72EC58A}"/>
    </ac:deMkLst>
    <p188:txBody>
      <a:bodyPr/>
      <a:lstStyle/>
      <a:p>
        <a:r>
          <a:rPr lang="en-US"/>
          <a:t>pmc-enriched ?</a:t>
        </a:r>
      </a:p>
    </p188:txBody>
  </p188:cm>
</p188:cmLst>
</file>

<file path=ppt/comments/modernComment_373_8969BC9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1B15BD1-6F9B-4156-98B9-A420E79A1B95}" authorId="{17855546-1CDE-6C3B-2DE3-C725E282E4A3}" created="2022-05-19T14:00:07.1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305408153" sldId="883"/>
      <ac:spMk id="12" creationId="{F81331E4-6B9D-3A58-19E6-81E16CBADCDD}"/>
    </ac:deMkLst>
    <p188:txBody>
      <a:bodyPr/>
      <a:lstStyle/>
      <a:p>
        <a:r>
          <a:rPr lang="en-US"/>
          <a:t>TODO: only keep CTR inside the ENC</a:t>
        </a:r>
      </a:p>
    </p188:txBody>
  </p188:cm>
</p188:cmLst>
</file>

<file path=ppt/comments/modernComment_38A_68C84DC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A285848-3FA9-407F-8C51-C51563471D61}" authorId="{17855546-1CDE-6C3B-2DE3-C725E282E4A3}" status="resolved" created="2022-05-20T13:59:09.598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757957573" sldId="906"/>
      <ac:spMk id="14" creationId="{8E91E6E4-FE58-3F20-F632-F387839389EA}"/>
    </ac:deMkLst>
    <p188:txBody>
      <a:bodyPr/>
      <a:lstStyle/>
      <a:p>
        <a:r>
          <a:rPr lang="en-US"/>
          <a:t>Make sure location is the same on all slides</a:t>
        </a:r>
      </a:p>
    </p188:txBody>
  </p188:cm>
</p188:cmLst>
</file>

<file path=ppt/comments/modernComment_391_89CE55B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588BC50-BA82-4F52-81AA-683208E768BF}" authorId="{17855546-1CDE-6C3B-2DE3-C725E282E4A3}" status="resolved" created="2022-05-16T15:40:19.446" complete="100000">
    <pc:sldMkLst xmlns:pc="http://schemas.microsoft.com/office/powerpoint/2013/main/command">
      <pc:docMk/>
      <pc:sldMk cId="1648445601" sldId="786"/>
    </pc:sldMkLst>
    <p188:txBody>
      <a:bodyPr/>
      <a:lstStyle/>
      <a:p>
        <a:r>
          <a:rPr lang="en-US"/>
          <a:t>I don't think we have introduced pt_regs yet</a:t>
        </a:r>
      </a:p>
    </p188:txBody>
  </p188:cm>
</p188:cmLst>
</file>

<file path=ppt/comments/modernComment_39D_461484A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BB92EA6-8625-4D8C-A185-7160061C3732}" authorId="{17855546-1CDE-6C3B-2DE3-C725E282E4A3}" status="resolved" created="2022-05-20T10:42:38.776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175749800" sldId="925"/>
      <ac:spMk id="12" creationId="{F81331E4-6B9D-3A58-19E6-81E16CBADCDD}"/>
    </ac:deMkLst>
    <p188:txBody>
      <a:bodyPr/>
      <a:lstStyle/>
      <a:p>
        <a:r>
          <a:rPr lang="en-US"/>
          <a:t>delete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5BFCBE-CE1D-5C40-9DEA-0FF5BC0FACF9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CBB1DE-6F76-8545-9728-EE2E548E5C7E}">
      <dgm:prSet/>
      <dgm:spPr/>
      <dgm:t>
        <a:bodyPr/>
        <a:lstStyle/>
        <a:p>
          <a:r>
            <a:rPr lang="en-US" altLang="zh-CN"/>
            <a:t>Most</a:t>
          </a:r>
          <a:r>
            <a:rPr lang="zh-CN" altLang="en-US"/>
            <a:t> </a:t>
          </a:r>
          <a:r>
            <a:rPr lang="en-US" altLang="zh-CN"/>
            <a:t>TEEs</a:t>
          </a:r>
          <a:r>
            <a:rPr lang="zh-CN" altLang="en-US"/>
            <a:t> </a:t>
          </a:r>
          <a:r>
            <a:rPr lang="en-US" altLang="zh-CN"/>
            <a:t>adopt</a:t>
          </a:r>
          <a:r>
            <a:rPr lang="zh-CN" altLang="en-US"/>
            <a:t> </a:t>
          </a:r>
          <a:r>
            <a:rPr lang="en-US" altLang="zh-CN"/>
            <a:t>deterministic</a:t>
          </a:r>
          <a:r>
            <a:rPr lang="zh-CN" altLang="en-US"/>
            <a:t> </a:t>
          </a:r>
          <a:r>
            <a:rPr lang="en-US" altLang="zh-CN"/>
            <a:t>encryption</a:t>
          </a:r>
          <a:endParaRPr lang="en-CN"/>
        </a:p>
      </dgm:t>
    </dgm:pt>
    <dgm:pt modelId="{FAA0873E-D526-1E46-88F2-DA763469D45F}" type="parTrans" cxnId="{F6467C5D-79F2-384F-A567-D904BCEADB60}">
      <dgm:prSet/>
      <dgm:spPr/>
      <dgm:t>
        <a:bodyPr/>
        <a:lstStyle/>
        <a:p>
          <a:endParaRPr lang="en-US"/>
        </a:p>
      </dgm:t>
    </dgm:pt>
    <dgm:pt modelId="{6CE28C1F-933E-EA45-9E42-1CA9B76D7310}" type="sibTrans" cxnId="{F6467C5D-79F2-384F-A567-D904BCEADB60}">
      <dgm:prSet/>
      <dgm:spPr/>
      <dgm:t>
        <a:bodyPr/>
        <a:lstStyle/>
        <a:p>
          <a:endParaRPr lang="en-US"/>
        </a:p>
      </dgm:t>
    </dgm:pt>
    <dgm:pt modelId="{5F5399A4-D5B1-D64D-A0F8-E771DD0799F2}">
      <dgm:prSet/>
      <dgm:spPr/>
      <dgm:t>
        <a:bodyPr/>
        <a:lstStyle/>
        <a:p>
          <a:r>
            <a:rPr lang="en-US" altLang="zh-CN"/>
            <a:t>Ciphertext-plaintext 1-to-1</a:t>
          </a:r>
          <a:r>
            <a:rPr lang="zh-CN" altLang="en-US"/>
            <a:t> </a:t>
          </a:r>
          <a:r>
            <a:rPr lang="en-US" altLang="zh-CN"/>
            <a:t>mapping</a:t>
          </a:r>
          <a:endParaRPr lang="en-CN"/>
        </a:p>
      </dgm:t>
    </dgm:pt>
    <dgm:pt modelId="{A027B872-85DE-B344-8EEC-140C5B40829D}" type="parTrans" cxnId="{7F98646E-AF80-BD4B-BE2F-C515F900F4B1}">
      <dgm:prSet/>
      <dgm:spPr/>
      <dgm:t>
        <a:bodyPr/>
        <a:lstStyle/>
        <a:p>
          <a:endParaRPr lang="en-US"/>
        </a:p>
      </dgm:t>
    </dgm:pt>
    <dgm:pt modelId="{E4D31B2D-16B5-A84D-9820-98EAD71D3196}" type="sibTrans" cxnId="{7F98646E-AF80-BD4B-BE2F-C515F900F4B1}">
      <dgm:prSet/>
      <dgm:spPr/>
      <dgm:t>
        <a:bodyPr/>
        <a:lstStyle/>
        <a:p>
          <a:endParaRPr lang="en-US"/>
        </a:p>
      </dgm:t>
    </dgm:pt>
    <dgm:pt modelId="{AFBF74F8-A0F1-1C46-B817-E3D2C41FFDF6}">
      <dgm:prSet/>
      <dgm:spPr/>
      <dgm:t>
        <a:bodyPr/>
        <a:lstStyle/>
        <a:p>
          <a:r>
            <a:rPr lang="en-US" altLang="zh-CN"/>
            <a:t>Enable</a:t>
          </a:r>
          <a:r>
            <a:rPr lang="zh-CN" altLang="en-US"/>
            <a:t> </a:t>
          </a:r>
          <a:r>
            <a:rPr lang="en-US" altLang="zh-CN"/>
            <a:t>inferring</a:t>
          </a:r>
          <a:r>
            <a:rPr lang="zh-CN" altLang="en-US"/>
            <a:t> </a:t>
          </a:r>
          <a:r>
            <a:rPr lang="en-US" altLang="zh-CN"/>
            <a:t>plaintext</a:t>
          </a:r>
          <a:r>
            <a:rPr lang="zh-CN" altLang="en-US"/>
            <a:t> </a:t>
          </a:r>
          <a:r>
            <a:rPr lang="en-US" altLang="zh-CN"/>
            <a:t>via</a:t>
          </a:r>
          <a:r>
            <a:rPr lang="zh-CN" altLang="en-US"/>
            <a:t> </a:t>
          </a:r>
          <a:r>
            <a:rPr lang="en-US" altLang="zh-CN"/>
            <a:t>ciphertext</a:t>
          </a:r>
          <a:endParaRPr lang="en-CN"/>
        </a:p>
      </dgm:t>
    </dgm:pt>
    <dgm:pt modelId="{75F17422-0AFE-214A-9AE3-791692121B7A}" type="parTrans" cxnId="{F4A121C3-1F6A-6747-BB2F-4C480E72B130}">
      <dgm:prSet/>
      <dgm:spPr/>
      <dgm:t>
        <a:bodyPr/>
        <a:lstStyle/>
        <a:p>
          <a:endParaRPr lang="en-US"/>
        </a:p>
      </dgm:t>
    </dgm:pt>
    <dgm:pt modelId="{383CEB15-FB7F-6640-AC6E-E182A82E5DFB}" type="sibTrans" cxnId="{F4A121C3-1F6A-6747-BB2F-4C480E72B130}">
      <dgm:prSet/>
      <dgm:spPr/>
      <dgm:t>
        <a:bodyPr/>
        <a:lstStyle/>
        <a:p>
          <a:endParaRPr lang="en-US"/>
        </a:p>
      </dgm:t>
    </dgm:pt>
    <dgm:pt modelId="{3C73BDC4-93A4-F04B-8EFD-745870F22EF3}">
      <dgm:prSet/>
      <dgm:spPr/>
      <dgm:t>
        <a:bodyPr/>
        <a:lstStyle/>
        <a:p>
          <a:r>
            <a:rPr lang="en-US" altLang="zh-CN"/>
            <a:t>Leak</a:t>
          </a:r>
          <a:r>
            <a:rPr lang="zh-CN" altLang="en-US"/>
            <a:t> </a:t>
          </a:r>
          <a:r>
            <a:rPr lang="en-US" altLang="zh-CN"/>
            <a:t>secret</a:t>
          </a:r>
          <a:r>
            <a:rPr lang="zh-CN" altLang="en-US"/>
            <a:t> </a:t>
          </a:r>
          <a:r>
            <a:rPr lang="en-US" altLang="zh-CN"/>
            <a:t>from</a:t>
          </a:r>
          <a:r>
            <a:rPr lang="zh-CN" altLang="en-US"/>
            <a:t> </a:t>
          </a:r>
          <a:r>
            <a:rPr lang="en-US" altLang="zh-CN"/>
            <a:t>the</a:t>
          </a:r>
          <a:r>
            <a:rPr lang="zh-CN" altLang="en-US"/>
            <a:t> </a:t>
          </a:r>
          <a:r>
            <a:rPr lang="en-US" altLang="zh-CN"/>
            <a:t>ciphertext</a:t>
          </a:r>
          <a:r>
            <a:rPr lang="zh-CN" altLang="en-US"/>
            <a:t> </a:t>
          </a:r>
          <a:r>
            <a:rPr lang="en-US" altLang="zh-CN"/>
            <a:t>of</a:t>
          </a:r>
          <a:r>
            <a:rPr lang="zh-CN" altLang="en-US"/>
            <a:t> </a:t>
          </a:r>
          <a:r>
            <a:rPr lang="en-US" altLang="zh-CN"/>
            <a:t>kernel</a:t>
          </a:r>
          <a:r>
            <a:rPr lang="zh-CN" altLang="en-US"/>
            <a:t> </a:t>
          </a:r>
          <a:r>
            <a:rPr lang="en-US" altLang="zh-CN"/>
            <a:t>structure,</a:t>
          </a:r>
          <a:r>
            <a:rPr lang="zh-CN" altLang="en-US"/>
            <a:t> </a:t>
          </a:r>
          <a:r>
            <a:rPr lang="en-US" altLang="zh-CN"/>
            <a:t>heap,</a:t>
          </a:r>
          <a:r>
            <a:rPr lang="zh-CN" altLang="en-US"/>
            <a:t> </a:t>
          </a:r>
          <a:r>
            <a:rPr lang="en-US" altLang="zh-CN"/>
            <a:t>and</a:t>
          </a:r>
          <a:r>
            <a:rPr lang="zh-CN" altLang="en-US"/>
            <a:t> </a:t>
          </a:r>
          <a:r>
            <a:rPr lang="en-US" altLang="zh-CN"/>
            <a:t>stack</a:t>
          </a:r>
          <a:endParaRPr lang="en-CN"/>
        </a:p>
      </dgm:t>
    </dgm:pt>
    <dgm:pt modelId="{1DE7FC88-210A-4047-9E4E-28791EE1CD46}" type="parTrans" cxnId="{D2E3C49B-487F-A64B-8C68-A75E90C33F2E}">
      <dgm:prSet/>
      <dgm:spPr/>
      <dgm:t>
        <a:bodyPr/>
        <a:lstStyle/>
        <a:p>
          <a:endParaRPr lang="en-US"/>
        </a:p>
      </dgm:t>
    </dgm:pt>
    <dgm:pt modelId="{3D7E57DC-0F55-1F4E-BDDB-339927425C30}" type="sibTrans" cxnId="{D2E3C49B-487F-A64B-8C68-A75E90C33F2E}">
      <dgm:prSet/>
      <dgm:spPr/>
      <dgm:t>
        <a:bodyPr/>
        <a:lstStyle/>
        <a:p>
          <a:endParaRPr lang="en-US"/>
        </a:p>
      </dgm:t>
    </dgm:pt>
    <dgm:pt modelId="{45956C6F-6A5B-864B-A7E0-DA75A3F2ECD1}" type="pres">
      <dgm:prSet presAssocID="{825BFCBE-CE1D-5C40-9DEA-0FF5BC0FACF9}" presName="CompostProcess" presStyleCnt="0">
        <dgm:presLayoutVars>
          <dgm:dir/>
          <dgm:resizeHandles val="exact"/>
        </dgm:presLayoutVars>
      </dgm:prSet>
      <dgm:spPr/>
    </dgm:pt>
    <dgm:pt modelId="{ABF1F0B8-718A-424F-9006-4E5BFC3A3FA9}" type="pres">
      <dgm:prSet presAssocID="{825BFCBE-CE1D-5C40-9DEA-0FF5BC0FACF9}" presName="arrow" presStyleLbl="bgShp" presStyleIdx="0" presStyleCnt="1"/>
      <dgm:spPr/>
    </dgm:pt>
    <dgm:pt modelId="{E1A9ABEE-C0A5-AB43-90EB-F764EFDFA9CE}" type="pres">
      <dgm:prSet presAssocID="{825BFCBE-CE1D-5C40-9DEA-0FF5BC0FACF9}" presName="linearProcess" presStyleCnt="0"/>
      <dgm:spPr/>
    </dgm:pt>
    <dgm:pt modelId="{1715E04B-5774-7B44-BF26-B2F801BFA5CF}" type="pres">
      <dgm:prSet presAssocID="{8ECBB1DE-6F76-8545-9728-EE2E548E5C7E}" presName="textNode" presStyleLbl="node1" presStyleIdx="0" presStyleCnt="4">
        <dgm:presLayoutVars>
          <dgm:bulletEnabled val="1"/>
        </dgm:presLayoutVars>
      </dgm:prSet>
      <dgm:spPr/>
    </dgm:pt>
    <dgm:pt modelId="{5D516D6A-888A-E342-BA26-246EA1CDDBC7}" type="pres">
      <dgm:prSet presAssocID="{6CE28C1F-933E-EA45-9E42-1CA9B76D7310}" presName="sibTrans" presStyleCnt="0"/>
      <dgm:spPr/>
    </dgm:pt>
    <dgm:pt modelId="{324AF3C8-0D9E-4742-B28B-777116BCB25B}" type="pres">
      <dgm:prSet presAssocID="{5F5399A4-D5B1-D64D-A0F8-E771DD0799F2}" presName="textNode" presStyleLbl="node1" presStyleIdx="1" presStyleCnt="4">
        <dgm:presLayoutVars>
          <dgm:bulletEnabled val="1"/>
        </dgm:presLayoutVars>
      </dgm:prSet>
      <dgm:spPr/>
    </dgm:pt>
    <dgm:pt modelId="{24C9117F-0777-844D-B54B-AE59E9983367}" type="pres">
      <dgm:prSet presAssocID="{E4D31B2D-16B5-A84D-9820-98EAD71D3196}" presName="sibTrans" presStyleCnt="0"/>
      <dgm:spPr/>
    </dgm:pt>
    <dgm:pt modelId="{FD8EA6E7-5A00-D74D-8E35-8615A5C375C3}" type="pres">
      <dgm:prSet presAssocID="{AFBF74F8-A0F1-1C46-B817-E3D2C41FFDF6}" presName="textNode" presStyleLbl="node1" presStyleIdx="2" presStyleCnt="4">
        <dgm:presLayoutVars>
          <dgm:bulletEnabled val="1"/>
        </dgm:presLayoutVars>
      </dgm:prSet>
      <dgm:spPr/>
    </dgm:pt>
    <dgm:pt modelId="{D5D87BAE-C1A1-074B-A827-D98AE35E917B}" type="pres">
      <dgm:prSet presAssocID="{383CEB15-FB7F-6640-AC6E-E182A82E5DFB}" presName="sibTrans" presStyleCnt="0"/>
      <dgm:spPr/>
    </dgm:pt>
    <dgm:pt modelId="{8F2369BB-10DC-E24C-A3FA-6E5FD7CC1971}" type="pres">
      <dgm:prSet presAssocID="{3C73BDC4-93A4-F04B-8EFD-745870F22EF3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F6467C5D-79F2-384F-A567-D904BCEADB60}" srcId="{825BFCBE-CE1D-5C40-9DEA-0FF5BC0FACF9}" destId="{8ECBB1DE-6F76-8545-9728-EE2E548E5C7E}" srcOrd="0" destOrd="0" parTransId="{FAA0873E-D526-1E46-88F2-DA763469D45F}" sibTransId="{6CE28C1F-933E-EA45-9E42-1CA9B76D7310}"/>
    <dgm:cxn modelId="{7F98646E-AF80-BD4B-BE2F-C515F900F4B1}" srcId="{825BFCBE-CE1D-5C40-9DEA-0FF5BC0FACF9}" destId="{5F5399A4-D5B1-D64D-A0F8-E771DD0799F2}" srcOrd="1" destOrd="0" parTransId="{A027B872-85DE-B344-8EEC-140C5B40829D}" sibTransId="{E4D31B2D-16B5-A84D-9820-98EAD71D3196}"/>
    <dgm:cxn modelId="{811C5C85-B671-2847-98A9-DE802DE19C9C}" type="presOf" srcId="{3C73BDC4-93A4-F04B-8EFD-745870F22EF3}" destId="{8F2369BB-10DC-E24C-A3FA-6E5FD7CC1971}" srcOrd="0" destOrd="0" presId="urn:microsoft.com/office/officeart/2005/8/layout/hProcess9"/>
    <dgm:cxn modelId="{5C27DC86-7F5C-4E40-8014-DE84CD637486}" type="presOf" srcId="{825BFCBE-CE1D-5C40-9DEA-0FF5BC0FACF9}" destId="{45956C6F-6A5B-864B-A7E0-DA75A3F2ECD1}" srcOrd="0" destOrd="0" presId="urn:microsoft.com/office/officeart/2005/8/layout/hProcess9"/>
    <dgm:cxn modelId="{D2E3C49B-487F-A64B-8C68-A75E90C33F2E}" srcId="{825BFCBE-CE1D-5C40-9DEA-0FF5BC0FACF9}" destId="{3C73BDC4-93A4-F04B-8EFD-745870F22EF3}" srcOrd="3" destOrd="0" parTransId="{1DE7FC88-210A-4047-9E4E-28791EE1CD46}" sibTransId="{3D7E57DC-0F55-1F4E-BDDB-339927425C30}"/>
    <dgm:cxn modelId="{02C8D6B2-0DE6-C24C-9DB1-1FFDE3454DF6}" type="presOf" srcId="{AFBF74F8-A0F1-1C46-B817-E3D2C41FFDF6}" destId="{FD8EA6E7-5A00-D74D-8E35-8615A5C375C3}" srcOrd="0" destOrd="0" presId="urn:microsoft.com/office/officeart/2005/8/layout/hProcess9"/>
    <dgm:cxn modelId="{F4A121C3-1F6A-6747-BB2F-4C480E72B130}" srcId="{825BFCBE-CE1D-5C40-9DEA-0FF5BC0FACF9}" destId="{AFBF74F8-A0F1-1C46-B817-E3D2C41FFDF6}" srcOrd="2" destOrd="0" parTransId="{75F17422-0AFE-214A-9AE3-791692121B7A}" sibTransId="{383CEB15-FB7F-6640-AC6E-E182A82E5DFB}"/>
    <dgm:cxn modelId="{BD74D7CB-C5F5-E246-80C2-E81BE02EF355}" type="presOf" srcId="{8ECBB1DE-6F76-8545-9728-EE2E548E5C7E}" destId="{1715E04B-5774-7B44-BF26-B2F801BFA5CF}" srcOrd="0" destOrd="0" presId="urn:microsoft.com/office/officeart/2005/8/layout/hProcess9"/>
    <dgm:cxn modelId="{1658AEE5-7F66-8D4B-869A-BF33000E77D2}" type="presOf" srcId="{5F5399A4-D5B1-D64D-A0F8-E771DD0799F2}" destId="{324AF3C8-0D9E-4742-B28B-777116BCB25B}" srcOrd="0" destOrd="0" presId="urn:microsoft.com/office/officeart/2005/8/layout/hProcess9"/>
    <dgm:cxn modelId="{F2C0898E-BA78-5347-909D-EFC4C9B3C79C}" type="presParOf" srcId="{45956C6F-6A5B-864B-A7E0-DA75A3F2ECD1}" destId="{ABF1F0B8-718A-424F-9006-4E5BFC3A3FA9}" srcOrd="0" destOrd="0" presId="urn:microsoft.com/office/officeart/2005/8/layout/hProcess9"/>
    <dgm:cxn modelId="{C269F9D0-813D-E849-854F-5DA276181AA8}" type="presParOf" srcId="{45956C6F-6A5B-864B-A7E0-DA75A3F2ECD1}" destId="{E1A9ABEE-C0A5-AB43-90EB-F764EFDFA9CE}" srcOrd="1" destOrd="0" presId="urn:microsoft.com/office/officeart/2005/8/layout/hProcess9"/>
    <dgm:cxn modelId="{8C772F03-DCB6-D447-8AA2-D37C0788E3FF}" type="presParOf" srcId="{E1A9ABEE-C0A5-AB43-90EB-F764EFDFA9CE}" destId="{1715E04B-5774-7B44-BF26-B2F801BFA5CF}" srcOrd="0" destOrd="0" presId="urn:microsoft.com/office/officeart/2005/8/layout/hProcess9"/>
    <dgm:cxn modelId="{4EBD23C0-AE67-2B4B-8C19-78EE640602B9}" type="presParOf" srcId="{E1A9ABEE-C0A5-AB43-90EB-F764EFDFA9CE}" destId="{5D516D6A-888A-E342-BA26-246EA1CDDBC7}" srcOrd="1" destOrd="0" presId="urn:microsoft.com/office/officeart/2005/8/layout/hProcess9"/>
    <dgm:cxn modelId="{EBEB8F1E-FC91-3C46-95D9-68788E4AE841}" type="presParOf" srcId="{E1A9ABEE-C0A5-AB43-90EB-F764EFDFA9CE}" destId="{324AF3C8-0D9E-4742-B28B-777116BCB25B}" srcOrd="2" destOrd="0" presId="urn:microsoft.com/office/officeart/2005/8/layout/hProcess9"/>
    <dgm:cxn modelId="{3D9D1751-10D8-D247-A0B2-F12980B95CAF}" type="presParOf" srcId="{E1A9ABEE-C0A5-AB43-90EB-F764EFDFA9CE}" destId="{24C9117F-0777-844D-B54B-AE59E9983367}" srcOrd="3" destOrd="0" presId="urn:microsoft.com/office/officeart/2005/8/layout/hProcess9"/>
    <dgm:cxn modelId="{AD919F04-0C77-DC4C-B012-A04D7D719F30}" type="presParOf" srcId="{E1A9ABEE-C0A5-AB43-90EB-F764EFDFA9CE}" destId="{FD8EA6E7-5A00-D74D-8E35-8615A5C375C3}" srcOrd="4" destOrd="0" presId="urn:microsoft.com/office/officeart/2005/8/layout/hProcess9"/>
    <dgm:cxn modelId="{890099A8-1D13-DD41-9B12-33C092E45783}" type="presParOf" srcId="{E1A9ABEE-C0A5-AB43-90EB-F764EFDFA9CE}" destId="{D5D87BAE-C1A1-074B-A827-D98AE35E917B}" srcOrd="5" destOrd="0" presId="urn:microsoft.com/office/officeart/2005/8/layout/hProcess9"/>
    <dgm:cxn modelId="{D0E4DA79-B741-4E42-A5B9-B6A50B38D5BD}" type="presParOf" srcId="{E1A9ABEE-C0A5-AB43-90EB-F764EFDFA9CE}" destId="{8F2369BB-10DC-E24C-A3FA-6E5FD7CC1971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F1F0B8-718A-424F-9006-4E5BFC3A3FA9}">
      <dsp:nvSpPr>
        <dsp:cNvPr id="0" name=""/>
        <dsp:cNvSpPr/>
      </dsp:nvSpPr>
      <dsp:spPr>
        <a:xfrm>
          <a:off x="788669" y="0"/>
          <a:ext cx="8938260" cy="4351339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15E04B-5774-7B44-BF26-B2F801BFA5CF}">
      <dsp:nvSpPr>
        <dsp:cNvPr id="0" name=""/>
        <dsp:cNvSpPr/>
      </dsp:nvSpPr>
      <dsp:spPr>
        <a:xfrm>
          <a:off x="5262" y="1305401"/>
          <a:ext cx="2531343" cy="1740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kern="1200"/>
            <a:t>Most</a:t>
          </a:r>
          <a:r>
            <a:rPr lang="zh-CN" altLang="en-US" sz="2400" kern="1200"/>
            <a:t> </a:t>
          </a:r>
          <a:r>
            <a:rPr lang="en-US" altLang="zh-CN" sz="2400" kern="1200"/>
            <a:t>TEEs</a:t>
          </a:r>
          <a:r>
            <a:rPr lang="zh-CN" altLang="en-US" sz="2400" kern="1200"/>
            <a:t> </a:t>
          </a:r>
          <a:r>
            <a:rPr lang="en-US" altLang="zh-CN" sz="2400" kern="1200"/>
            <a:t>adopt</a:t>
          </a:r>
          <a:r>
            <a:rPr lang="zh-CN" altLang="en-US" sz="2400" kern="1200"/>
            <a:t> </a:t>
          </a:r>
          <a:r>
            <a:rPr lang="en-US" altLang="zh-CN" sz="2400" kern="1200"/>
            <a:t>deterministic</a:t>
          </a:r>
          <a:r>
            <a:rPr lang="zh-CN" altLang="en-US" sz="2400" kern="1200"/>
            <a:t> </a:t>
          </a:r>
          <a:r>
            <a:rPr lang="en-US" altLang="zh-CN" sz="2400" kern="1200"/>
            <a:t>encryption</a:t>
          </a:r>
          <a:endParaRPr lang="en-CN" sz="2400" kern="1200"/>
        </a:p>
      </dsp:txBody>
      <dsp:txXfrm>
        <a:off x="90228" y="1390367"/>
        <a:ext cx="2361411" cy="1570603"/>
      </dsp:txXfrm>
    </dsp:sp>
    <dsp:sp modelId="{324AF3C8-0D9E-4742-B28B-777116BCB25B}">
      <dsp:nvSpPr>
        <dsp:cNvPr id="0" name=""/>
        <dsp:cNvSpPr/>
      </dsp:nvSpPr>
      <dsp:spPr>
        <a:xfrm>
          <a:off x="2663173" y="1305401"/>
          <a:ext cx="2531343" cy="1740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kern="1200"/>
            <a:t>Ciphertext-plaintext 1-to-1</a:t>
          </a:r>
          <a:r>
            <a:rPr lang="zh-CN" altLang="en-US" sz="2400" kern="1200"/>
            <a:t> </a:t>
          </a:r>
          <a:r>
            <a:rPr lang="en-US" altLang="zh-CN" sz="2400" kern="1200"/>
            <a:t>mapping</a:t>
          </a:r>
          <a:endParaRPr lang="en-CN" sz="2400" kern="1200"/>
        </a:p>
      </dsp:txBody>
      <dsp:txXfrm>
        <a:off x="2748139" y="1390367"/>
        <a:ext cx="2361411" cy="1570603"/>
      </dsp:txXfrm>
    </dsp:sp>
    <dsp:sp modelId="{FD8EA6E7-5A00-D74D-8E35-8615A5C375C3}">
      <dsp:nvSpPr>
        <dsp:cNvPr id="0" name=""/>
        <dsp:cNvSpPr/>
      </dsp:nvSpPr>
      <dsp:spPr>
        <a:xfrm>
          <a:off x="5321083" y="1305401"/>
          <a:ext cx="2531343" cy="1740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kern="1200"/>
            <a:t>Enable</a:t>
          </a:r>
          <a:r>
            <a:rPr lang="zh-CN" altLang="en-US" sz="2400" kern="1200"/>
            <a:t> </a:t>
          </a:r>
          <a:r>
            <a:rPr lang="en-US" altLang="zh-CN" sz="2400" kern="1200"/>
            <a:t>inferring</a:t>
          </a:r>
          <a:r>
            <a:rPr lang="zh-CN" altLang="en-US" sz="2400" kern="1200"/>
            <a:t> </a:t>
          </a:r>
          <a:r>
            <a:rPr lang="en-US" altLang="zh-CN" sz="2400" kern="1200"/>
            <a:t>plaintext</a:t>
          </a:r>
          <a:r>
            <a:rPr lang="zh-CN" altLang="en-US" sz="2400" kern="1200"/>
            <a:t> </a:t>
          </a:r>
          <a:r>
            <a:rPr lang="en-US" altLang="zh-CN" sz="2400" kern="1200"/>
            <a:t>via</a:t>
          </a:r>
          <a:r>
            <a:rPr lang="zh-CN" altLang="en-US" sz="2400" kern="1200"/>
            <a:t> </a:t>
          </a:r>
          <a:r>
            <a:rPr lang="en-US" altLang="zh-CN" sz="2400" kern="1200"/>
            <a:t>ciphertext</a:t>
          </a:r>
          <a:endParaRPr lang="en-CN" sz="2400" kern="1200"/>
        </a:p>
      </dsp:txBody>
      <dsp:txXfrm>
        <a:off x="5406049" y="1390367"/>
        <a:ext cx="2361411" cy="1570603"/>
      </dsp:txXfrm>
    </dsp:sp>
    <dsp:sp modelId="{8F2369BB-10DC-E24C-A3FA-6E5FD7CC1971}">
      <dsp:nvSpPr>
        <dsp:cNvPr id="0" name=""/>
        <dsp:cNvSpPr/>
      </dsp:nvSpPr>
      <dsp:spPr>
        <a:xfrm>
          <a:off x="7978993" y="1305401"/>
          <a:ext cx="2531343" cy="1740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kern="1200"/>
            <a:t>Leak</a:t>
          </a:r>
          <a:r>
            <a:rPr lang="zh-CN" altLang="en-US" sz="2400" kern="1200"/>
            <a:t> </a:t>
          </a:r>
          <a:r>
            <a:rPr lang="en-US" altLang="zh-CN" sz="2400" kern="1200"/>
            <a:t>secret</a:t>
          </a:r>
          <a:r>
            <a:rPr lang="zh-CN" altLang="en-US" sz="2400" kern="1200"/>
            <a:t> </a:t>
          </a:r>
          <a:r>
            <a:rPr lang="en-US" altLang="zh-CN" sz="2400" kern="1200"/>
            <a:t>from</a:t>
          </a:r>
          <a:r>
            <a:rPr lang="zh-CN" altLang="en-US" sz="2400" kern="1200"/>
            <a:t> </a:t>
          </a:r>
          <a:r>
            <a:rPr lang="en-US" altLang="zh-CN" sz="2400" kern="1200"/>
            <a:t>the</a:t>
          </a:r>
          <a:r>
            <a:rPr lang="zh-CN" altLang="en-US" sz="2400" kern="1200"/>
            <a:t> </a:t>
          </a:r>
          <a:r>
            <a:rPr lang="en-US" altLang="zh-CN" sz="2400" kern="1200"/>
            <a:t>ciphertext</a:t>
          </a:r>
          <a:r>
            <a:rPr lang="zh-CN" altLang="en-US" sz="2400" kern="1200"/>
            <a:t> </a:t>
          </a:r>
          <a:r>
            <a:rPr lang="en-US" altLang="zh-CN" sz="2400" kern="1200"/>
            <a:t>of</a:t>
          </a:r>
          <a:r>
            <a:rPr lang="zh-CN" altLang="en-US" sz="2400" kern="1200"/>
            <a:t> </a:t>
          </a:r>
          <a:r>
            <a:rPr lang="en-US" altLang="zh-CN" sz="2400" kern="1200"/>
            <a:t>kernel</a:t>
          </a:r>
          <a:r>
            <a:rPr lang="zh-CN" altLang="en-US" sz="2400" kern="1200"/>
            <a:t> </a:t>
          </a:r>
          <a:r>
            <a:rPr lang="en-US" altLang="zh-CN" sz="2400" kern="1200"/>
            <a:t>structure,</a:t>
          </a:r>
          <a:r>
            <a:rPr lang="zh-CN" altLang="en-US" sz="2400" kern="1200"/>
            <a:t> </a:t>
          </a:r>
          <a:r>
            <a:rPr lang="en-US" altLang="zh-CN" sz="2400" kern="1200"/>
            <a:t>heap,</a:t>
          </a:r>
          <a:r>
            <a:rPr lang="zh-CN" altLang="en-US" sz="2400" kern="1200"/>
            <a:t> </a:t>
          </a:r>
          <a:r>
            <a:rPr lang="en-US" altLang="zh-CN" sz="2400" kern="1200"/>
            <a:t>and</a:t>
          </a:r>
          <a:r>
            <a:rPr lang="zh-CN" altLang="en-US" sz="2400" kern="1200"/>
            <a:t> </a:t>
          </a:r>
          <a:r>
            <a:rPr lang="en-US" altLang="zh-CN" sz="2400" kern="1200"/>
            <a:t>stack</a:t>
          </a:r>
          <a:endParaRPr lang="en-CN" sz="2400" kern="1200"/>
        </a:p>
      </dsp:txBody>
      <dsp:txXfrm>
        <a:off x="8063959" y="1390367"/>
        <a:ext cx="2361411" cy="15706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47DF9D-AF9A-0C4B-B22F-696B4D569453}" type="datetimeFigureOut">
              <a:rPr lang="en-CN" smtClean="0"/>
              <a:t>01/02/2024</a:t>
            </a:fld>
            <a:endParaRPr lang="en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4A510E-2782-1947-B26A-1F985ADB2488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570570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afternoon.</a:t>
            </a:r>
            <a:r>
              <a:rPr lang="zh-CN" altLang="en-US" dirty="0"/>
              <a:t> </a:t>
            </a:r>
            <a:r>
              <a:rPr lang="en-US" altLang="zh-CN" dirty="0"/>
              <a:t>My</a:t>
            </a:r>
            <a:r>
              <a:rPr lang="zh-CN" altLang="en-US" dirty="0"/>
              <a:t> </a:t>
            </a:r>
            <a:r>
              <a:rPr lang="en-US" altLang="zh-CN" dirty="0"/>
              <a:t>name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 err="1"/>
              <a:t>Mengyuan</a:t>
            </a:r>
            <a:r>
              <a:rPr lang="zh-CN" altLang="en-US" dirty="0"/>
              <a:t> </a:t>
            </a:r>
            <a:r>
              <a:rPr lang="en-US" altLang="zh-CN" dirty="0"/>
              <a:t>Li,</a:t>
            </a:r>
            <a:r>
              <a:rPr lang="zh-CN" altLang="en-US" dirty="0"/>
              <a:t> </a:t>
            </a:r>
            <a:r>
              <a:rPr lang="en-US" altLang="zh-CN" dirty="0"/>
              <a:t>I</a:t>
            </a:r>
            <a:r>
              <a:rPr lang="zh-CN" altLang="en-US" dirty="0"/>
              <a:t> </a:t>
            </a:r>
            <a:r>
              <a:rPr lang="en-US" altLang="zh-CN" dirty="0"/>
              <a:t>am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 err="1"/>
              <a:t>ohio</a:t>
            </a:r>
            <a:r>
              <a:rPr lang="zh-CN" altLang="en-US" dirty="0"/>
              <a:t> </a:t>
            </a:r>
            <a:r>
              <a:rPr lang="en-US" altLang="zh-CN" dirty="0"/>
              <a:t>state</a:t>
            </a:r>
            <a:r>
              <a:rPr lang="zh-CN" altLang="en-US" dirty="0"/>
              <a:t> </a:t>
            </a:r>
            <a:r>
              <a:rPr lang="en-US" altLang="zh-CN" dirty="0"/>
              <a:t>university, This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Luca</a:t>
            </a:r>
            <a:r>
              <a:rPr lang="zh-CN" altLang="en-US" dirty="0"/>
              <a:t> </a:t>
            </a:r>
            <a:r>
              <a:rPr lang="en-US" altLang="zh-CN" dirty="0" err="1"/>
              <a:t>wilke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co-first</a:t>
            </a:r>
            <a:r>
              <a:rPr lang="zh-CN" altLang="en-US" dirty="0"/>
              <a:t> </a:t>
            </a:r>
            <a:r>
              <a:rPr lang="en-US" altLang="zh-CN" dirty="0"/>
              <a:t>author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university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 err="1"/>
              <a:t>lubeck</a:t>
            </a:r>
            <a:r>
              <a:rPr lang="en-US" altLang="zh-CN" dirty="0"/>
              <a:t>.</a:t>
            </a:r>
            <a:r>
              <a:rPr lang="zh-CN" altLang="en-US" dirty="0"/>
              <a:t>  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great</a:t>
            </a:r>
            <a:r>
              <a:rPr lang="zh-CN" altLang="en-US" dirty="0"/>
              <a:t> </a:t>
            </a:r>
            <a:r>
              <a:rPr lang="en-US" altLang="zh-CN" dirty="0"/>
              <a:t>honor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here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present</a:t>
            </a:r>
            <a:r>
              <a:rPr lang="zh-CN" altLang="en-US" dirty="0"/>
              <a:t> </a:t>
            </a:r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paper.</a:t>
            </a:r>
            <a:r>
              <a:rPr lang="zh-CN" altLang="en-US" dirty="0"/>
              <a:t> </a:t>
            </a:r>
            <a:r>
              <a:rPr lang="en-US" sz="1200" b="1" dirty="0">
                <a:solidFill>
                  <a:schemeClr val="bg1"/>
                </a:solidFill>
                <a:latin typeface="Songti TC" panose="02010600040101010101" pitchFamily="2" charset="-120"/>
                <a:ea typeface="Songti TC"/>
              </a:rPr>
              <a:t>A Systematic Look at </a:t>
            </a:r>
            <a:r>
              <a:rPr lang="en-US" sz="1200" b="1" dirty="0">
                <a:solidFill>
                  <a:srgbClr val="C00000"/>
                </a:solidFill>
                <a:latin typeface="Songti TC" panose="02010600040101010101" pitchFamily="2" charset="-120"/>
                <a:ea typeface="Songti TC"/>
              </a:rPr>
              <a:t>Ciphertext Side Channels</a:t>
            </a:r>
            <a:endParaRPr lang="en-US" dirty="0"/>
          </a:p>
          <a:p>
            <a:r>
              <a:rPr lang="en-US" sz="1200" b="1" dirty="0">
                <a:solidFill>
                  <a:schemeClr val="bg1"/>
                </a:solidFill>
                <a:latin typeface="Songti TC" panose="02010600040101010101" pitchFamily="2" charset="-120"/>
                <a:ea typeface="Songti TC"/>
              </a:rPr>
              <a:t>on AMD SEV-SNP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altLang="zh-CN" dirty="0"/>
              <a:t>Other</a:t>
            </a:r>
            <a:r>
              <a:rPr lang="zh-CN" altLang="en-US" dirty="0"/>
              <a:t> </a:t>
            </a:r>
            <a:r>
              <a:rPr lang="en-US" altLang="zh-CN" dirty="0"/>
              <a:t>authors</a:t>
            </a:r>
            <a:r>
              <a:rPr lang="zh-CN" altLang="en-US" dirty="0"/>
              <a:t> </a:t>
            </a:r>
            <a:r>
              <a:rPr lang="en-US" altLang="zh-CN" dirty="0"/>
              <a:t>include</a:t>
            </a:r>
            <a:r>
              <a:rPr lang="zh-CN" altLang="en-US" dirty="0"/>
              <a:t> </a:t>
            </a: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Jan Wi </a:t>
            </a:r>
            <a:r>
              <a:rPr lang="en-US" sz="1200" dirty="0" err="1">
                <a:solidFill>
                  <a:schemeClr val="bg1"/>
                </a:solidFill>
                <a:latin typeface="Arial"/>
                <a:cs typeface="Arial"/>
              </a:rPr>
              <a:t>chel</a:t>
            </a: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mann</a:t>
            </a:r>
            <a:r>
              <a:rPr lang="en-US" altLang="zh-CN" sz="1200" baseline="30000" dirty="0">
                <a:solidFill>
                  <a:schemeClr val="bg1"/>
                </a:solidFill>
                <a:latin typeface="Arial"/>
                <a:ea typeface="等线"/>
                <a:cs typeface="Arial"/>
              </a:rPr>
              <a:t>2</a:t>
            </a: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, Thomas </a:t>
            </a:r>
            <a:r>
              <a:rPr lang="en-US" sz="1200" dirty="0" err="1">
                <a:solidFill>
                  <a:schemeClr val="bg1"/>
                </a:solidFill>
                <a:latin typeface="Arial"/>
                <a:cs typeface="Arial"/>
              </a:rPr>
              <a:t>Ei</a:t>
            </a: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/>
                <a:cs typeface="Arial"/>
              </a:rPr>
              <a:t>sen</a:t>
            </a: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barth</a:t>
            </a:r>
            <a:r>
              <a:rPr lang="en-US" altLang="zh-CN" sz="1200" baseline="30000" dirty="0">
                <a:solidFill>
                  <a:schemeClr val="bg1"/>
                </a:solidFill>
                <a:latin typeface="Arial"/>
                <a:ea typeface="等线"/>
                <a:cs typeface="Arial"/>
              </a:rPr>
              <a:t>2</a:t>
            </a:r>
            <a:r>
              <a:rPr lang="zh-CN" altLang="en-US" sz="1200" baseline="30000" dirty="0">
                <a:solidFill>
                  <a:schemeClr val="bg1"/>
                </a:solidFill>
                <a:latin typeface="Arial"/>
                <a:ea typeface="等线"/>
                <a:cs typeface="Arial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,</a:t>
            </a:r>
            <a:r>
              <a:rPr lang="zh-CN" altLang="en-US" sz="1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altLang="zh-CN" sz="1200" dirty="0">
                <a:solidFill>
                  <a:schemeClr val="bg1"/>
                </a:solidFill>
                <a:latin typeface="Arial"/>
                <a:cs typeface="Arial"/>
              </a:rPr>
              <a:t>from</a:t>
            </a:r>
            <a:r>
              <a:rPr lang="zh-CN" altLang="en-US" sz="1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altLang="zh-CN" sz="1200" dirty="0">
                <a:solidFill>
                  <a:schemeClr val="bg1"/>
                </a:solidFill>
                <a:latin typeface="Arial"/>
                <a:cs typeface="Arial"/>
              </a:rPr>
              <a:t>university</a:t>
            </a:r>
            <a:r>
              <a:rPr lang="zh-CN" altLang="en-US" sz="1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altLang="zh-CN" sz="1200" dirty="0">
                <a:solidFill>
                  <a:schemeClr val="bg1"/>
                </a:solidFill>
                <a:latin typeface="Arial"/>
                <a:cs typeface="Arial"/>
              </a:rPr>
              <a:t>of</a:t>
            </a:r>
            <a:r>
              <a:rPr lang="zh-CN" altLang="en-US" sz="1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Arial"/>
                <a:cs typeface="Arial"/>
              </a:rPr>
              <a:t>Lubec</a:t>
            </a:r>
            <a:r>
              <a:rPr lang="en-US" altLang="zh-CN" sz="1200" dirty="0">
                <a:solidFill>
                  <a:schemeClr val="bg1"/>
                </a:solidFill>
                <a:latin typeface="Arial"/>
                <a:cs typeface="Arial"/>
              </a:rPr>
              <a:t> k,</a:t>
            </a:r>
            <a:r>
              <a:rPr lang="zh-CN" altLang="en-US" sz="1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Radu Teodorescu</a:t>
            </a:r>
            <a:r>
              <a:rPr lang="en-US" altLang="zh-CN" sz="1200" baseline="30000" dirty="0">
                <a:solidFill>
                  <a:schemeClr val="bg1"/>
                </a:solidFill>
                <a:latin typeface="Arial"/>
                <a:ea typeface="等线"/>
                <a:cs typeface="Arial"/>
              </a:rPr>
              <a:t>1</a:t>
            </a: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Arial"/>
                <a:cs typeface="Arial"/>
              </a:rPr>
              <a:t>Yinqian</a:t>
            </a: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Zhang</a:t>
            </a:r>
            <a:r>
              <a:rPr lang="en-US" altLang="zh-CN" sz="1200" baseline="30000" dirty="0">
                <a:solidFill>
                  <a:schemeClr val="bg1"/>
                </a:solidFill>
                <a:latin typeface="Arial"/>
                <a:ea typeface="等线"/>
                <a:cs typeface="Arial"/>
              </a:rPr>
              <a:t>3</a:t>
            </a:r>
            <a:r>
              <a:rPr lang="zh-CN" altLang="en-US" sz="1200" baseline="30000" dirty="0">
                <a:solidFill>
                  <a:schemeClr val="bg1"/>
                </a:solidFill>
                <a:latin typeface="Arial"/>
                <a:ea typeface="等线"/>
                <a:cs typeface="Arial"/>
              </a:rPr>
              <a:t>  </a:t>
            </a:r>
            <a:r>
              <a:rPr lang="en-US" altLang="zh-CN" sz="1200" baseline="0" dirty="0">
                <a:solidFill>
                  <a:schemeClr val="bg1"/>
                </a:solidFill>
                <a:latin typeface="Arial" panose="020B0604020202020204" pitchFamily="34" charset="0"/>
                <a:ea typeface="等线"/>
                <a:cs typeface="Arial"/>
              </a:rPr>
              <a:t>from</a:t>
            </a:r>
            <a:r>
              <a:rPr lang="zh-CN" altLang="en-US" sz="1200" baseline="0" dirty="0">
                <a:solidFill>
                  <a:schemeClr val="bg1"/>
                </a:solidFill>
                <a:latin typeface="Arial" panose="020B0604020202020204" pitchFamily="34" charset="0"/>
                <a:ea typeface="等线"/>
                <a:cs typeface="Arial"/>
              </a:rPr>
              <a:t> </a:t>
            </a:r>
            <a:r>
              <a:rPr lang="en-US" altLang="zh-CN" sz="1200" baseline="0" dirty="0">
                <a:solidFill>
                  <a:schemeClr val="bg1"/>
                </a:solidFill>
                <a:latin typeface="Arial" panose="020B0604020202020204" pitchFamily="34" charset="0"/>
                <a:ea typeface="等线"/>
                <a:cs typeface="Arial"/>
              </a:rPr>
              <a:t>southern</a:t>
            </a:r>
            <a:r>
              <a:rPr lang="zh-CN" altLang="en-US" sz="1200" baseline="0" dirty="0">
                <a:solidFill>
                  <a:schemeClr val="bg1"/>
                </a:solidFill>
                <a:latin typeface="Arial" panose="020B0604020202020204" pitchFamily="34" charset="0"/>
                <a:ea typeface="等线"/>
                <a:cs typeface="Arial"/>
              </a:rPr>
              <a:t>     </a:t>
            </a:r>
            <a:r>
              <a:rPr lang="en-US" sz="1200" dirty="0">
                <a:solidFill>
                  <a:schemeClr val="bg1"/>
                </a:solidFill>
              </a:rPr>
              <a:t>University of Science and Technology</a:t>
            </a:r>
          </a:p>
          <a:p>
            <a:endParaRPr lang="en-US" altLang="zh-CN" sz="1200" baseline="30000" dirty="0">
              <a:solidFill>
                <a:schemeClr val="bg1"/>
              </a:solidFill>
              <a:latin typeface="Arial"/>
              <a:ea typeface="等线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0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0866578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Memory 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independently encrypted per aligned 128-bit block using AES encryption</a:t>
            </a:r>
          </a:p>
          <a:p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9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952364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To avoid malicious hypervisor inferring plaintext (m) via the same ciphertext (C).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10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4155199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additional physical address based tweak function T(x) is used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11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9396984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consequence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obvious,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altLang="zh-CN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1">
                <a:solidFill>
                  <a:schemeClr val="accent6">
                    <a:lumMod val="60000"/>
                    <a:lumOff val="40000"/>
                  </a:schemeClr>
                </a:solidFill>
                <a:ea typeface="Songti TC" panose="02010600040101010101" pitchFamily="2" charset="-120"/>
              </a:rPr>
              <a:t>The</a:t>
            </a:r>
            <a:r>
              <a:rPr lang="zh-CN" altLang="en-US" sz="1200" b="1">
                <a:solidFill>
                  <a:schemeClr val="accent6">
                    <a:lumMod val="60000"/>
                    <a:lumOff val="40000"/>
                  </a:schemeClr>
                </a:solidFill>
                <a:ea typeface="Songti TC" panose="02010600040101010101" pitchFamily="2" charset="-120"/>
              </a:rPr>
              <a:t> </a:t>
            </a:r>
            <a:r>
              <a:rPr lang="en-US" altLang="zh-CN" sz="1200" b="1">
                <a:solidFill>
                  <a:schemeClr val="accent6">
                    <a:lumMod val="60000"/>
                    <a:lumOff val="40000"/>
                  </a:schemeClr>
                </a:solidFill>
                <a:ea typeface="Songti TC" panose="02010600040101010101" pitchFamily="2" charset="-120"/>
              </a:rPr>
              <a:t>same</a:t>
            </a:r>
            <a:r>
              <a:rPr lang="zh-CN" altLang="en-US" sz="1200" b="1">
                <a:solidFill>
                  <a:schemeClr val="accent6">
                    <a:lumMod val="60000"/>
                    <a:lumOff val="40000"/>
                  </a:schemeClr>
                </a:solidFill>
                <a:ea typeface="Songti TC" panose="02010600040101010101" pitchFamily="2" charset="-120"/>
              </a:rPr>
              <a:t> </a:t>
            </a:r>
            <a:r>
              <a:rPr lang="en-US" altLang="zh-CN" sz="1200" b="1">
                <a:solidFill>
                  <a:schemeClr val="accent6">
                    <a:lumMod val="60000"/>
                    <a:lumOff val="40000"/>
                  </a:schemeClr>
                </a:solidFill>
                <a:ea typeface="Songti TC" panose="02010600040101010101" pitchFamily="2" charset="-120"/>
              </a:rPr>
              <a:t>plaintext</a:t>
            </a:r>
            <a:r>
              <a:rPr lang="zh-CN" altLang="en-US" sz="1200" b="1">
                <a:solidFill>
                  <a:schemeClr val="accent6">
                    <a:lumMod val="60000"/>
                    <a:lumOff val="40000"/>
                  </a:schemeClr>
                </a:solidFill>
                <a:ea typeface="Songti TC" panose="02010600040101010101" pitchFamily="2" charset="-120"/>
              </a:rPr>
              <a:t> </a:t>
            </a:r>
            <a:r>
              <a:rPr lang="en-US" altLang="zh-CN" sz="1200" b="1">
                <a:solidFill>
                  <a:schemeClr val="accent6">
                    <a:lumMod val="60000"/>
                    <a:lumOff val="40000"/>
                  </a:schemeClr>
                </a:solidFill>
                <a:ea typeface="Songti TC" panose="02010600040101010101" pitchFamily="2" charset="-120"/>
              </a:rPr>
              <a:t>at</a:t>
            </a:r>
            <a:r>
              <a:rPr lang="zh-CN" altLang="en-US" sz="1200" b="1">
                <a:solidFill>
                  <a:schemeClr val="accent6">
                    <a:lumMod val="60000"/>
                    <a:lumOff val="40000"/>
                  </a:schemeClr>
                </a:solidFill>
                <a:ea typeface="Songti TC" panose="02010600040101010101" pitchFamily="2" charset="-120"/>
              </a:rPr>
              <a:t> </a:t>
            </a:r>
            <a:r>
              <a:rPr lang="en-US" altLang="zh-CN" sz="1200" b="1">
                <a:solidFill>
                  <a:schemeClr val="accent6">
                    <a:lumMod val="60000"/>
                    <a:lumOff val="40000"/>
                  </a:schemeClr>
                </a:solidFill>
                <a:ea typeface="Songti TC" panose="02010600040101010101" pitchFamily="2" charset="-120"/>
              </a:rPr>
              <a:t>different locations</a:t>
            </a:r>
            <a:r>
              <a:rPr lang="zh-CN" altLang="en-US" sz="1200" b="1">
                <a:solidFill>
                  <a:schemeClr val="accent6">
                    <a:lumMod val="60000"/>
                    <a:lumOff val="40000"/>
                  </a:schemeClr>
                </a:solidFill>
                <a:ea typeface="Songti TC" panose="02010600040101010101" pitchFamily="2" charset="-120"/>
              </a:rPr>
              <a:t> </a:t>
            </a:r>
            <a:r>
              <a:rPr lang="en-US" altLang="zh-CN" sz="1200" b="1">
                <a:solidFill>
                  <a:schemeClr val="accent6">
                    <a:lumMod val="60000"/>
                    <a:lumOff val="40000"/>
                  </a:schemeClr>
                </a:solidFill>
                <a:ea typeface="Songti TC" panose="02010600040101010101" pitchFamily="2" charset="-120"/>
              </a:rPr>
              <a:t>will</a:t>
            </a:r>
            <a:r>
              <a:rPr lang="zh-CN" altLang="en-US" sz="1200" b="1">
                <a:solidFill>
                  <a:schemeClr val="accent6">
                    <a:lumMod val="60000"/>
                    <a:lumOff val="40000"/>
                  </a:schemeClr>
                </a:solidFill>
                <a:ea typeface="Songti TC" panose="02010600040101010101" pitchFamily="2" charset="-120"/>
              </a:rPr>
              <a:t> </a:t>
            </a:r>
            <a:r>
              <a:rPr lang="en-US" altLang="zh-CN" sz="1200" b="1">
                <a:solidFill>
                  <a:schemeClr val="accent6">
                    <a:lumMod val="60000"/>
                    <a:lumOff val="40000"/>
                  </a:schemeClr>
                </a:solidFill>
                <a:ea typeface="Songti TC" panose="02010600040101010101" pitchFamily="2" charset="-120"/>
              </a:rPr>
              <a:t>have</a:t>
            </a:r>
            <a:r>
              <a:rPr lang="zh-CN" altLang="en-US" sz="1200" b="1">
                <a:solidFill>
                  <a:schemeClr val="accent6">
                    <a:lumMod val="60000"/>
                    <a:lumOff val="40000"/>
                  </a:schemeClr>
                </a:solidFill>
                <a:ea typeface="Songti TC" panose="02010600040101010101" pitchFamily="2" charset="-120"/>
              </a:rPr>
              <a:t> </a:t>
            </a:r>
            <a:r>
              <a:rPr lang="en-US" altLang="zh-CN" sz="1200" b="1">
                <a:solidFill>
                  <a:schemeClr val="accent6">
                    <a:lumMod val="60000"/>
                    <a:lumOff val="40000"/>
                  </a:schemeClr>
                </a:solidFill>
                <a:ea typeface="Songti TC" panose="02010600040101010101" pitchFamily="2" charset="-120"/>
              </a:rPr>
              <a:t>different ciphertext</a:t>
            </a:r>
            <a:endParaRPr lang="en-CN" sz="1200" b="1">
              <a:solidFill>
                <a:schemeClr val="accent6">
                  <a:lumMod val="60000"/>
                  <a:lumOff val="40000"/>
                </a:schemeClr>
              </a:solidFill>
              <a:ea typeface="Songti TC" panose="02010600040101010101" pitchFamily="2" charset="-12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>
                <a:solidFill>
                  <a:srgbClr val="C00000"/>
                </a:solidFill>
                <a:ea typeface="Songti TC" panose="02010600040101010101" pitchFamily="2" charset="-120"/>
              </a:rPr>
              <a:t>The</a:t>
            </a:r>
            <a:r>
              <a:rPr lang="zh-CN" altLang="en-US" sz="1200" b="1">
                <a:solidFill>
                  <a:srgbClr val="C00000"/>
                </a:solidFill>
                <a:ea typeface="Songti TC" panose="02010600040101010101" pitchFamily="2" charset="-120"/>
              </a:rPr>
              <a:t> </a:t>
            </a:r>
            <a:r>
              <a:rPr lang="en-US" altLang="zh-CN" sz="1200" b="1">
                <a:solidFill>
                  <a:srgbClr val="C00000"/>
                </a:solidFill>
                <a:ea typeface="Songti TC" panose="02010600040101010101" pitchFamily="2" charset="-120"/>
              </a:rPr>
              <a:t>same</a:t>
            </a:r>
            <a:r>
              <a:rPr lang="zh-CN" altLang="en-US" sz="1200" b="1">
                <a:solidFill>
                  <a:srgbClr val="C00000"/>
                </a:solidFill>
                <a:ea typeface="Songti TC" panose="02010600040101010101" pitchFamily="2" charset="-120"/>
              </a:rPr>
              <a:t> </a:t>
            </a:r>
            <a:r>
              <a:rPr lang="en-US" altLang="zh-CN" sz="1200" b="1">
                <a:solidFill>
                  <a:srgbClr val="C00000"/>
                </a:solidFill>
                <a:ea typeface="Songti TC" panose="02010600040101010101" pitchFamily="2" charset="-120"/>
              </a:rPr>
              <a:t>plaintext</a:t>
            </a:r>
            <a:r>
              <a:rPr lang="zh-CN" altLang="en-US" sz="1200" b="1">
                <a:solidFill>
                  <a:srgbClr val="C00000"/>
                </a:solidFill>
                <a:ea typeface="Songti TC" panose="02010600040101010101" pitchFamily="2" charset="-120"/>
              </a:rPr>
              <a:t> </a:t>
            </a:r>
            <a:r>
              <a:rPr lang="en-US" altLang="zh-CN" sz="1200" b="1">
                <a:solidFill>
                  <a:srgbClr val="C00000"/>
                </a:solidFill>
                <a:ea typeface="Songti TC" panose="02010600040101010101" pitchFamily="2" charset="-120"/>
              </a:rPr>
              <a:t>at</a:t>
            </a:r>
            <a:r>
              <a:rPr lang="zh-CN" altLang="en-US" sz="1200" b="1">
                <a:solidFill>
                  <a:srgbClr val="C00000"/>
                </a:solidFill>
                <a:ea typeface="Songti TC" panose="02010600040101010101" pitchFamily="2" charset="-120"/>
              </a:rPr>
              <a:t> </a:t>
            </a:r>
            <a:r>
              <a:rPr lang="en-US" altLang="zh-CN" sz="1200" b="1">
                <a:solidFill>
                  <a:srgbClr val="C00000"/>
                </a:solidFill>
                <a:ea typeface="Songti TC" panose="02010600040101010101" pitchFamily="2" charset="-120"/>
              </a:rPr>
              <a:t>the</a:t>
            </a:r>
            <a:r>
              <a:rPr lang="zh-CN" altLang="en-US" sz="1200" b="1">
                <a:solidFill>
                  <a:srgbClr val="C00000"/>
                </a:solidFill>
                <a:ea typeface="Songti TC" panose="02010600040101010101" pitchFamily="2" charset="-120"/>
              </a:rPr>
              <a:t> </a:t>
            </a:r>
            <a:r>
              <a:rPr lang="en-US" altLang="zh-CN" sz="1200" b="1">
                <a:solidFill>
                  <a:srgbClr val="C00000"/>
                </a:solidFill>
                <a:ea typeface="Songti TC" panose="02010600040101010101" pitchFamily="2" charset="-120"/>
              </a:rPr>
              <a:t>same</a:t>
            </a:r>
            <a:r>
              <a:rPr lang="zh-CN" altLang="en-US" sz="1200" b="1">
                <a:solidFill>
                  <a:srgbClr val="C00000"/>
                </a:solidFill>
                <a:ea typeface="Songti TC" panose="02010600040101010101" pitchFamily="2" charset="-120"/>
              </a:rPr>
              <a:t> </a:t>
            </a:r>
            <a:r>
              <a:rPr lang="en-US" altLang="zh-CN" sz="1200" b="1">
                <a:solidFill>
                  <a:srgbClr val="C00000"/>
                </a:solidFill>
                <a:ea typeface="Songti TC" panose="02010600040101010101" pitchFamily="2" charset="-120"/>
              </a:rPr>
              <a:t>location</a:t>
            </a:r>
            <a:r>
              <a:rPr lang="zh-CN" altLang="en-US" sz="1200" b="1">
                <a:solidFill>
                  <a:srgbClr val="C00000"/>
                </a:solidFill>
                <a:ea typeface="Songti TC" panose="02010600040101010101" pitchFamily="2" charset="-120"/>
              </a:rPr>
              <a:t> </a:t>
            </a:r>
            <a:r>
              <a:rPr lang="en-US" altLang="zh-CN" sz="1200" b="1">
                <a:solidFill>
                  <a:srgbClr val="C00000"/>
                </a:solidFill>
                <a:ea typeface="Songti TC" panose="02010600040101010101" pitchFamily="2" charset="-120"/>
              </a:rPr>
              <a:t>will</a:t>
            </a:r>
            <a:r>
              <a:rPr lang="zh-CN" altLang="en-US" sz="1200" b="1">
                <a:solidFill>
                  <a:srgbClr val="C00000"/>
                </a:solidFill>
                <a:ea typeface="Songti TC" panose="02010600040101010101" pitchFamily="2" charset="-120"/>
              </a:rPr>
              <a:t> </a:t>
            </a:r>
            <a:r>
              <a:rPr lang="en-US" altLang="zh-CN" sz="1200" b="1">
                <a:solidFill>
                  <a:srgbClr val="C00000"/>
                </a:solidFill>
                <a:ea typeface="Songti TC" panose="02010600040101010101" pitchFamily="2" charset="-120"/>
              </a:rPr>
              <a:t>have</a:t>
            </a:r>
            <a:r>
              <a:rPr lang="zh-CN" altLang="en-US" sz="1200" b="1">
                <a:solidFill>
                  <a:srgbClr val="C00000"/>
                </a:solidFill>
                <a:ea typeface="Songti TC" panose="02010600040101010101" pitchFamily="2" charset="-120"/>
              </a:rPr>
              <a:t> </a:t>
            </a:r>
            <a:r>
              <a:rPr lang="en-US" altLang="zh-CN" sz="1200" b="1">
                <a:solidFill>
                  <a:srgbClr val="C00000"/>
                </a:solidFill>
                <a:ea typeface="Songti TC" panose="02010600040101010101" pitchFamily="2" charset="-120"/>
              </a:rPr>
              <a:t>the</a:t>
            </a:r>
            <a:r>
              <a:rPr lang="zh-CN" altLang="en-US" sz="1200" b="1">
                <a:solidFill>
                  <a:srgbClr val="C00000"/>
                </a:solidFill>
                <a:ea typeface="Songti TC" panose="02010600040101010101" pitchFamily="2" charset="-120"/>
              </a:rPr>
              <a:t> </a:t>
            </a:r>
            <a:r>
              <a:rPr lang="en-US" altLang="zh-CN" sz="1200" b="1">
                <a:solidFill>
                  <a:srgbClr val="C00000"/>
                </a:solidFill>
                <a:ea typeface="Songti TC" panose="02010600040101010101" pitchFamily="2" charset="-120"/>
              </a:rPr>
              <a:t>same</a:t>
            </a:r>
            <a:r>
              <a:rPr lang="zh-CN" altLang="en-US" sz="1200" b="1">
                <a:solidFill>
                  <a:srgbClr val="C00000"/>
                </a:solidFill>
                <a:ea typeface="Songti TC" panose="02010600040101010101" pitchFamily="2" charset="-120"/>
              </a:rPr>
              <a:t> </a:t>
            </a:r>
            <a:r>
              <a:rPr lang="en-US" altLang="zh-CN" sz="1200" b="1">
                <a:solidFill>
                  <a:srgbClr val="C00000"/>
                </a:solidFill>
                <a:ea typeface="Songti TC" panose="02010600040101010101" pitchFamily="2" charset="-120"/>
              </a:rPr>
              <a:t>ciphertext</a:t>
            </a:r>
            <a:r>
              <a:rPr lang="zh-CN" altLang="en-US" sz="1200" b="1">
                <a:solidFill>
                  <a:srgbClr val="C00000"/>
                </a:solidFill>
                <a:ea typeface="Songti TC" panose="02010600040101010101" pitchFamily="2" charset="-120"/>
              </a:rPr>
              <a:t> </a:t>
            </a:r>
            <a:r>
              <a:rPr lang="en-US" altLang="zh-CN" sz="1200" b="1">
                <a:solidFill>
                  <a:srgbClr val="C00000"/>
                </a:solidFill>
                <a:ea typeface="Songti TC" panose="02010600040101010101" pitchFamily="2" charset="-120"/>
              </a:rPr>
              <a:t>during</a:t>
            </a:r>
            <a:r>
              <a:rPr lang="zh-CN" altLang="en-US" sz="1200" b="1">
                <a:solidFill>
                  <a:srgbClr val="C00000"/>
                </a:solidFill>
                <a:ea typeface="Songti TC" panose="02010600040101010101" pitchFamily="2" charset="-120"/>
              </a:rPr>
              <a:t> </a:t>
            </a:r>
            <a:r>
              <a:rPr lang="en-US" altLang="zh-CN" sz="1200" b="1">
                <a:solidFill>
                  <a:srgbClr val="C00000"/>
                </a:solidFill>
                <a:ea typeface="Songti TC" panose="02010600040101010101" pitchFamily="2" charset="-120"/>
              </a:rPr>
              <a:t>the</a:t>
            </a:r>
            <a:r>
              <a:rPr lang="zh-CN" altLang="en-US" sz="1200" b="1">
                <a:solidFill>
                  <a:srgbClr val="C00000"/>
                </a:solidFill>
                <a:ea typeface="Songti TC" panose="02010600040101010101" pitchFamily="2" charset="-120"/>
              </a:rPr>
              <a:t> </a:t>
            </a:r>
            <a:r>
              <a:rPr lang="en-US" altLang="zh-CN" sz="1200" b="1">
                <a:solidFill>
                  <a:srgbClr val="C00000"/>
                </a:solidFill>
                <a:ea typeface="Songti TC" panose="02010600040101010101" pitchFamily="2" charset="-120"/>
              </a:rPr>
              <a:t>VM’s</a:t>
            </a:r>
            <a:r>
              <a:rPr lang="zh-CN" altLang="en-US" sz="1200" b="1">
                <a:solidFill>
                  <a:srgbClr val="C00000"/>
                </a:solidFill>
                <a:ea typeface="Songti TC" panose="02010600040101010101" pitchFamily="2" charset="-120"/>
              </a:rPr>
              <a:t> </a:t>
            </a:r>
            <a:r>
              <a:rPr lang="en-US" altLang="zh-CN" sz="1200" b="1">
                <a:solidFill>
                  <a:srgbClr val="C00000"/>
                </a:solidFill>
                <a:ea typeface="Songti TC" panose="02010600040101010101" pitchFamily="2" charset="-120"/>
              </a:rPr>
              <a:t>lifecycle</a:t>
            </a:r>
            <a:endParaRPr lang="en-CN" sz="1200" b="1">
              <a:solidFill>
                <a:srgbClr val="C00000"/>
              </a:solidFill>
              <a:ea typeface="Songti TC" panose="02010600040101010101" pitchFamily="2" charset="-120"/>
            </a:endParaRP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Meanwhile, SEV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allows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hypervisor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software-level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ciphertext.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altLang="zh-CN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12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2851403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paper,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altLang="zh-CN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raise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following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 question</a:t>
            </a:r>
          </a:p>
          <a:p>
            <a:pPr algn="ctr"/>
            <a:r>
              <a:rPr lang="en-US" i="0">
                <a:solidFill>
                  <a:schemeClr val="tx1"/>
                </a:solidFill>
              </a:rPr>
              <a:t>“Are current cryptography implementations running inside a TEE still safe when </a:t>
            </a:r>
            <a:r>
              <a:rPr lang="en-US" altLang="zh-CN" i="0">
                <a:solidFill>
                  <a:schemeClr val="tx1"/>
                </a:solidFill>
              </a:rPr>
              <a:t>an</a:t>
            </a:r>
            <a:r>
              <a:rPr lang="en-US" i="0">
                <a:solidFill>
                  <a:schemeClr val="tx1"/>
                </a:solidFill>
              </a:rPr>
              <a:t> attacker has </a:t>
            </a:r>
            <a:r>
              <a:rPr lang="en-US" altLang="zh-CN" i="0">
                <a:solidFill>
                  <a:schemeClr val="tx1"/>
                </a:solidFill>
              </a:rPr>
              <a:t>access</a:t>
            </a:r>
            <a:r>
              <a:rPr lang="zh-CN" altLang="en-US" i="0">
                <a:solidFill>
                  <a:schemeClr val="tx1"/>
                </a:solidFill>
              </a:rPr>
              <a:t> </a:t>
            </a:r>
            <a:r>
              <a:rPr lang="en-US" i="0">
                <a:solidFill>
                  <a:schemeClr val="tx1"/>
                </a:solidFill>
              </a:rPr>
              <a:t>to </a:t>
            </a:r>
            <a:r>
              <a:rPr lang="en-US" altLang="zh-CN" i="0">
                <a:solidFill>
                  <a:schemeClr val="tx1"/>
                </a:solidFill>
              </a:rPr>
              <a:t>the</a:t>
            </a:r>
            <a:r>
              <a:rPr lang="zh-CN" altLang="en-US" i="0">
                <a:solidFill>
                  <a:schemeClr val="tx1"/>
                </a:solidFill>
              </a:rPr>
              <a:t> </a:t>
            </a:r>
            <a:r>
              <a:rPr lang="en-US" altLang="zh-CN" i="0">
                <a:solidFill>
                  <a:schemeClr val="tx1"/>
                </a:solidFill>
              </a:rPr>
              <a:t>ciphertext</a:t>
            </a:r>
            <a:r>
              <a:rPr lang="zh-CN" altLang="en-US" i="0">
                <a:solidFill>
                  <a:schemeClr val="tx1"/>
                </a:solidFill>
              </a:rPr>
              <a:t> </a:t>
            </a:r>
            <a:r>
              <a:rPr lang="en-US" altLang="zh-CN" i="0">
                <a:solidFill>
                  <a:schemeClr val="tx1"/>
                </a:solidFill>
              </a:rPr>
              <a:t>of</a:t>
            </a:r>
            <a:r>
              <a:rPr lang="zh-CN" altLang="en-US" i="0">
                <a:solidFill>
                  <a:schemeClr val="tx1"/>
                </a:solidFill>
              </a:rPr>
              <a:t> </a:t>
            </a:r>
            <a:r>
              <a:rPr lang="en-US" altLang="zh-CN" i="0">
                <a:solidFill>
                  <a:schemeClr val="tx1"/>
                </a:solidFill>
              </a:rPr>
              <a:t>the</a:t>
            </a:r>
            <a:r>
              <a:rPr lang="zh-CN" altLang="en-US" i="0">
                <a:solidFill>
                  <a:schemeClr val="tx1"/>
                </a:solidFill>
              </a:rPr>
              <a:t> </a:t>
            </a:r>
            <a:r>
              <a:rPr lang="en-US" altLang="zh-CN" i="0">
                <a:solidFill>
                  <a:schemeClr val="tx1"/>
                </a:solidFill>
              </a:rPr>
              <a:t>encrypted</a:t>
            </a:r>
            <a:r>
              <a:rPr lang="en-US" i="0">
                <a:solidFill>
                  <a:schemeClr val="tx1"/>
                </a:solidFill>
              </a:rPr>
              <a:t> memory?"</a:t>
            </a:r>
            <a:endParaRPr lang="en-US">
              <a:solidFill>
                <a:schemeClr val="tx1"/>
              </a:solidFill>
            </a:endParaRP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answer</a:t>
            </a:r>
            <a:r>
              <a:rPr lang="zh-CN" altLang="en-US"/>
              <a:t> </a:t>
            </a:r>
            <a:r>
              <a:rPr lang="en-US" altLang="zh-CN"/>
              <a:t> is no. it is not secure.</a:t>
            </a:r>
            <a:r>
              <a:rPr lang="zh-CN" altLang="en-US"/>
              <a:t> </a:t>
            </a:r>
            <a:r>
              <a:rPr lang="en-US" altLang="zh-CN"/>
              <a:t>Especially</a:t>
            </a:r>
            <a:r>
              <a:rPr lang="zh-CN" altLang="en-US"/>
              <a:t> </a:t>
            </a:r>
            <a:r>
              <a:rPr lang="en-US" altLang="zh-CN"/>
              <a:t>for</a:t>
            </a:r>
            <a:r>
              <a:rPr lang="zh-CN" altLang="en-US"/>
              <a:t> </a:t>
            </a:r>
            <a:r>
              <a:rPr lang="en-US" altLang="zh-CN"/>
              <a:t>TEEs</a:t>
            </a:r>
            <a:r>
              <a:rPr lang="zh-CN" altLang="en-US"/>
              <a:t> </a:t>
            </a:r>
            <a:r>
              <a:rPr lang="en-US" altLang="zh-CN"/>
              <a:t>that</a:t>
            </a:r>
            <a:r>
              <a:rPr lang="zh-CN" altLang="en-US"/>
              <a:t> </a:t>
            </a:r>
            <a:r>
              <a:rPr lang="en-US" altLang="zh-CN"/>
              <a:t>use</a:t>
            </a:r>
            <a:r>
              <a:rPr lang="zh-CN" altLang="en-US"/>
              <a:t> </a:t>
            </a:r>
            <a:r>
              <a:rPr lang="en-US" altLang="zh-CN"/>
              <a:t>a</a:t>
            </a:r>
            <a:r>
              <a:rPr lang="zh-CN" altLang="en-US"/>
              <a:t> </a:t>
            </a:r>
            <a:r>
              <a:rPr lang="en-US" altLang="zh-CN"/>
              <a:t>deterministic</a:t>
            </a:r>
            <a:r>
              <a:rPr lang="zh-CN" altLang="en-US"/>
              <a:t> </a:t>
            </a:r>
            <a:r>
              <a:rPr lang="en-US" altLang="zh-CN"/>
              <a:t>encryption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/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In the paper We show the side channel information caused by ciphertext changes is</a:t>
            </a:r>
            <a:r>
              <a:rPr lang="zh-CN" altLang="en-US"/>
              <a:t> </a:t>
            </a:r>
            <a:r>
              <a:rPr lang="en-US" altLang="zh-CN"/>
              <a:t>sufficient </a:t>
            </a:r>
            <a:r>
              <a:rPr lang="zh-CN" altLang="en-US"/>
              <a:t> </a:t>
            </a:r>
            <a:r>
              <a:rPr lang="en-US" altLang="zh-CN"/>
              <a:t>enough</a:t>
            </a:r>
            <a:r>
              <a:rPr lang="zh-CN" altLang="en-US"/>
              <a:t> </a:t>
            </a:r>
            <a:r>
              <a:rPr lang="en-US" altLang="zh-CN"/>
              <a:t>to</a:t>
            </a:r>
            <a:r>
              <a:rPr lang="zh-CN" altLang="en-US"/>
              <a:t> </a:t>
            </a:r>
            <a:r>
              <a:rPr lang="en-US" altLang="zh-CN"/>
              <a:t>leak</a:t>
            </a:r>
            <a:r>
              <a:rPr lang="zh-CN" altLang="en-US"/>
              <a:t> </a:t>
            </a:r>
            <a:r>
              <a:rPr lang="en-US" altLang="zh-CN"/>
              <a:t>key</a:t>
            </a:r>
            <a:r>
              <a:rPr lang="zh-CN" altLang="en-US"/>
              <a:t> </a:t>
            </a:r>
            <a:r>
              <a:rPr lang="en-US" altLang="zh-CN"/>
              <a:t>secret</a:t>
            </a:r>
            <a:r>
              <a:rPr lang="zh-CN" altLang="en-US"/>
              <a:t> </a:t>
            </a:r>
            <a:r>
              <a:rPr lang="en-US" altLang="zh-CN"/>
              <a:t>protected</a:t>
            </a:r>
            <a:r>
              <a:rPr lang="zh-CN" altLang="en-US"/>
              <a:t> </a:t>
            </a:r>
            <a:r>
              <a:rPr lang="en-US" altLang="zh-CN"/>
              <a:t>by</a:t>
            </a:r>
            <a:r>
              <a:rPr lang="zh-CN" altLang="en-US"/>
              <a:t> </a:t>
            </a:r>
            <a:r>
              <a:rPr lang="en-US" altLang="zh-CN"/>
              <a:t>SEV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13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952963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  <a:p>
            <a:r>
              <a:rPr lang="en-US" altLang="zh-CN"/>
              <a:t>Lets talk</a:t>
            </a:r>
            <a:r>
              <a:rPr lang="zh-CN" altLang="en-US"/>
              <a:t> </a:t>
            </a:r>
            <a:r>
              <a:rPr lang="en-US" altLang="zh-CN"/>
              <a:t>about</a:t>
            </a:r>
            <a:r>
              <a:rPr lang="zh-CN" altLang="en-US"/>
              <a:t> </a:t>
            </a:r>
            <a:r>
              <a:rPr lang="en-US" altLang="zh-CN"/>
              <a:t>that</a:t>
            </a:r>
            <a:r>
              <a:rPr lang="zh-CN" altLang="en-US"/>
              <a:t> </a:t>
            </a:r>
            <a:r>
              <a:rPr lang="en-US" altLang="zh-CN"/>
              <a:t>in</a:t>
            </a:r>
            <a:r>
              <a:rPr lang="zh-CN" altLang="en-US"/>
              <a:t> </a:t>
            </a:r>
            <a:r>
              <a:rPr lang="en-US" altLang="zh-CN"/>
              <a:t>detail</a:t>
            </a:r>
            <a:r>
              <a:rPr lang="zh-CN" altLang="en-US"/>
              <a:t> </a:t>
            </a:r>
            <a:r>
              <a:rPr lang="en-US" altLang="zh-CN"/>
              <a:t>s.</a:t>
            </a:r>
            <a:r>
              <a:rPr lang="zh-CN" altLang="en-US"/>
              <a:t> </a:t>
            </a:r>
            <a:r>
              <a:rPr lang="en-US" altLang="zh-CN"/>
              <a:t>This</a:t>
            </a:r>
            <a:r>
              <a:rPr lang="zh-CN" altLang="en-US"/>
              <a:t> </a:t>
            </a:r>
            <a:r>
              <a:rPr lang="en-US" altLang="zh-CN"/>
              <a:t>is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outline.</a:t>
            </a:r>
            <a:r>
              <a:rPr lang="zh-CN" altLang="en-US"/>
              <a:t> </a:t>
            </a:r>
            <a:r>
              <a:rPr lang="en-US" altLang="zh-CN"/>
              <a:t>We</a:t>
            </a:r>
            <a:r>
              <a:rPr lang="zh-CN" altLang="en-US"/>
              <a:t> </a:t>
            </a:r>
            <a:r>
              <a:rPr lang="en-US" altLang="zh-CN"/>
              <a:t>will</a:t>
            </a:r>
            <a:r>
              <a:rPr lang="zh-CN" altLang="en-US"/>
              <a:t> </a:t>
            </a:r>
            <a:r>
              <a:rPr lang="en-US" altLang="zh-CN"/>
              <a:t>first introduce two</a:t>
            </a:r>
            <a:r>
              <a:rPr lang="zh-CN" altLang="en-US"/>
              <a:t> </a:t>
            </a:r>
            <a:r>
              <a:rPr lang="en-US" altLang="zh-CN"/>
              <a:t>possible</a:t>
            </a:r>
            <a:r>
              <a:rPr lang="zh-CN" altLang="en-US"/>
              <a:t> </a:t>
            </a:r>
            <a:r>
              <a:rPr lang="en-US" altLang="zh-CN"/>
              <a:t>attack</a:t>
            </a:r>
            <a:r>
              <a:rPr lang="zh-CN" altLang="en-US"/>
              <a:t> </a:t>
            </a:r>
            <a:r>
              <a:rPr lang="en-US" altLang="zh-CN"/>
              <a:t>primitives,</a:t>
            </a:r>
            <a:r>
              <a:rPr lang="zh-CN" altLang="en-US"/>
              <a:t>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14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5486128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We</a:t>
            </a:r>
            <a:r>
              <a:rPr lang="zh-CN" altLang="en-US"/>
              <a:t> </a:t>
            </a:r>
            <a:r>
              <a:rPr lang="en-US" altLang="zh-CN"/>
              <a:t>will</a:t>
            </a:r>
            <a:r>
              <a:rPr lang="zh-CN" altLang="en-US"/>
              <a:t> </a:t>
            </a:r>
            <a:r>
              <a:rPr lang="en-US" altLang="zh-CN"/>
              <a:t>begin</a:t>
            </a:r>
            <a:r>
              <a:rPr lang="zh-CN" altLang="en-US"/>
              <a:t> </a:t>
            </a:r>
            <a:r>
              <a:rPr lang="en-US" altLang="zh-CN"/>
              <a:t>with</a:t>
            </a:r>
            <a:r>
              <a:rPr lang="zh-CN" altLang="en-US"/>
              <a:t> </a:t>
            </a:r>
            <a:r>
              <a:rPr lang="en-US" altLang="zh-CN"/>
              <a:t>dictionary</a:t>
            </a:r>
            <a:r>
              <a:rPr lang="zh-CN" altLang="en-US"/>
              <a:t> </a:t>
            </a:r>
            <a:r>
              <a:rPr lang="en-US" altLang="zh-CN"/>
              <a:t>attacks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15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0497338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dictionary</a:t>
            </a:r>
            <a:r>
              <a:rPr lang="zh-CN" altLang="en-US"/>
              <a:t> </a:t>
            </a:r>
            <a:r>
              <a:rPr lang="en-US" altLang="zh-CN"/>
              <a:t>attack</a:t>
            </a:r>
            <a:r>
              <a:rPr lang="zh-CN" altLang="en-US"/>
              <a:t> </a:t>
            </a:r>
            <a:r>
              <a:rPr lang="en-US" altLang="zh-CN"/>
              <a:t>targets</a:t>
            </a:r>
            <a:r>
              <a:rPr lang="zh-CN" altLang="en-US"/>
              <a:t> </a:t>
            </a:r>
            <a:r>
              <a:rPr lang="en-US" altLang="zh-CN"/>
              <a:t>at</a:t>
            </a:r>
            <a:r>
              <a:rPr lang="zh-CN" altLang="en-US"/>
              <a:t> </a:t>
            </a:r>
            <a:r>
              <a:rPr lang="en-US" altLang="zh-CN"/>
              <a:t>a</a:t>
            </a:r>
            <a:r>
              <a:rPr lang="zh-CN" altLang="en-US"/>
              <a:t> </a:t>
            </a:r>
            <a:r>
              <a:rPr lang="en-US" altLang="zh-CN"/>
              <a:t>128-bit</a:t>
            </a:r>
            <a:r>
              <a:rPr lang="zh-CN" altLang="en-US"/>
              <a:t> </a:t>
            </a:r>
            <a:r>
              <a:rPr lang="en-US" altLang="zh-CN"/>
              <a:t>block</a:t>
            </a:r>
            <a:r>
              <a:rPr lang="zh-CN" altLang="en-US"/>
              <a:t> </a:t>
            </a:r>
            <a:r>
              <a:rPr lang="en-US" altLang="zh-CN"/>
              <a:t>with</a:t>
            </a:r>
            <a:r>
              <a:rPr lang="zh-CN" altLang="en-US"/>
              <a:t> </a:t>
            </a:r>
            <a:r>
              <a:rPr lang="en-US" altLang="zh-CN"/>
              <a:t>fixed</a:t>
            </a:r>
            <a:r>
              <a:rPr lang="zh-CN" altLang="en-US"/>
              <a:t> </a:t>
            </a:r>
            <a:r>
              <a:rPr lang="en-US" altLang="zh-CN"/>
              <a:t>physical</a:t>
            </a:r>
            <a:r>
              <a:rPr lang="zh-CN" altLang="en-US"/>
              <a:t> </a:t>
            </a:r>
            <a:r>
              <a:rPr lang="en-US" altLang="zh-CN"/>
              <a:t>address.</a:t>
            </a:r>
          </a:p>
          <a:p>
            <a:r>
              <a:rPr lang="en-US" altLang="zh-CN"/>
              <a:t>attackers </a:t>
            </a:r>
            <a:r>
              <a:rPr lang="en-US" altLang="zh-CN" sz="1200" b="1">
                <a:solidFill>
                  <a:srgbClr val="C00000"/>
                </a:solidFill>
              </a:rPr>
              <a:t>build a ciphertext-plaintext dictionary and infer the secret by repeated ciphertext.</a:t>
            </a: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16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2508721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>
                <a:cs typeface="Calibri"/>
              </a:rPr>
              <a:t>Lets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show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you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A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dictionary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attack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case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study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about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using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some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kernel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structure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to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break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ECDSA,</a:t>
            </a:r>
            <a:r>
              <a:rPr lang="zh-CN" altLang="en-US">
                <a:cs typeface="Calibri"/>
              </a:rPr>
              <a:t> </a:t>
            </a:r>
            <a:endParaRPr lang="en-US" altLang="zh-CN">
              <a:cs typeface="Calibri"/>
            </a:endParaRPr>
          </a:p>
          <a:p>
            <a:endParaRPr lang="en-US" altLang="zh-CN">
              <a:cs typeface="Calibri"/>
            </a:endParaRPr>
          </a:p>
          <a:p>
            <a:r>
              <a:rPr lang="en-US" altLang="zh-CN">
                <a:cs typeface="Calibri"/>
              </a:rPr>
              <a:t>When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there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is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OS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context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switch,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kernel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will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store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the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process’s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registers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in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a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structure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called</a:t>
            </a:r>
            <a:r>
              <a:rPr lang="zh-CN" altLang="en-US">
                <a:cs typeface="Calibri"/>
              </a:rPr>
              <a:t> </a:t>
            </a:r>
            <a:r>
              <a:rPr lang="en-US" altLang="zh-CN" err="1">
                <a:cs typeface="Calibri"/>
              </a:rPr>
              <a:t>Pt_registers</a:t>
            </a:r>
            <a:r>
              <a:rPr lang="en-US" altLang="zh-CN">
                <a:cs typeface="Calibri"/>
              </a:rPr>
              <a:t>,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which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is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a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pretty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fixed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address,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so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we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don’t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need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to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worry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about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the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tweak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function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used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in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memory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encryption.</a:t>
            </a:r>
            <a:r>
              <a:rPr lang="zh-CN" altLang="en-US">
                <a:cs typeface="Calibri"/>
              </a:rPr>
              <a:t> 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17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8609221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US" altLang="zh-CN">
                <a:cs typeface="Calibri"/>
              </a:rPr>
              <a:t>The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general attack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steps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are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pretty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simple,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the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attacker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only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needs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to</a:t>
            </a:r>
          </a:p>
          <a:p>
            <a:pPr marL="457200" indent="-457200">
              <a:buAutoNum type="arabicPeriod"/>
            </a:pPr>
            <a:r>
              <a:rPr lang="zh-CN" altLang="en-US">
                <a:cs typeface="Calibri"/>
              </a:rPr>
              <a:t> </a:t>
            </a:r>
            <a:r>
              <a:rPr lang="en-US" altLang="zh-CN" sz="1200">
                <a:cs typeface="Calibri"/>
              </a:rPr>
              <a:t>Intercept</a:t>
            </a:r>
            <a:r>
              <a:rPr lang="zh-CN" altLang="en-US" sz="1200">
                <a:cs typeface="Calibri"/>
              </a:rPr>
              <a:t> </a:t>
            </a:r>
            <a:r>
              <a:rPr lang="en-US" altLang="zh-CN" sz="1200">
                <a:cs typeface="Calibri"/>
              </a:rPr>
              <a:t>the</a:t>
            </a:r>
            <a:r>
              <a:rPr lang="zh-CN" altLang="en-US" sz="1200">
                <a:cs typeface="Calibri"/>
              </a:rPr>
              <a:t> </a:t>
            </a:r>
            <a:r>
              <a:rPr lang="en-US" altLang="zh-CN" sz="1200">
                <a:cs typeface="Calibri"/>
              </a:rPr>
              <a:t>VM</a:t>
            </a:r>
            <a:r>
              <a:rPr lang="zh-CN" altLang="en-US" sz="1200">
                <a:cs typeface="Calibri"/>
              </a:rPr>
              <a:t> </a:t>
            </a:r>
            <a:r>
              <a:rPr lang="en-US" altLang="zh-CN" sz="1200">
                <a:cs typeface="Calibri"/>
              </a:rPr>
              <a:t>at</a:t>
            </a:r>
            <a:r>
              <a:rPr lang="zh-CN" altLang="en-US" sz="1200">
                <a:cs typeface="Calibri"/>
              </a:rPr>
              <a:t> </a:t>
            </a:r>
            <a:r>
              <a:rPr lang="en-US" altLang="zh-CN" sz="1200">
                <a:cs typeface="Calibri"/>
              </a:rPr>
              <a:t>some</a:t>
            </a:r>
            <a:r>
              <a:rPr lang="zh-CN" altLang="en-US" sz="1200">
                <a:cs typeface="Calibri"/>
              </a:rPr>
              <a:t> </a:t>
            </a:r>
            <a:r>
              <a:rPr lang="en-US" altLang="zh-CN" sz="1200">
                <a:cs typeface="Calibri"/>
              </a:rPr>
              <a:t>execution</a:t>
            </a:r>
            <a:r>
              <a:rPr lang="zh-CN" altLang="en-US" sz="1200">
                <a:cs typeface="Calibri"/>
              </a:rPr>
              <a:t> </a:t>
            </a:r>
            <a:r>
              <a:rPr lang="en-US" altLang="zh-CN" sz="1200">
                <a:cs typeface="Calibri"/>
              </a:rPr>
              <a:t>points</a:t>
            </a:r>
          </a:p>
          <a:p>
            <a:pPr marL="457200" indent="-457200">
              <a:buAutoNum type="arabicPeriod"/>
            </a:pPr>
            <a:r>
              <a:rPr lang="en-US" altLang="zh-CN" sz="1200">
                <a:cs typeface="Calibri"/>
              </a:rPr>
              <a:t>Record</a:t>
            </a:r>
            <a:r>
              <a:rPr lang="zh-CN" altLang="en-US" sz="1200">
                <a:cs typeface="Calibri"/>
              </a:rPr>
              <a:t> </a:t>
            </a:r>
            <a:r>
              <a:rPr lang="en-US" altLang="zh-CN" sz="1200">
                <a:cs typeface="Calibri"/>
              </a:rPr>
              <a:t>the</a:t>
            </a:r>
            <a:r>
              <a:rPr lang="zh-CN" altLang="en-US" sz="1200">
                <a:cs typeface="Calibri"/>
              </a:rPr>
              <a:t> </a:t>
            </a:r>
            <a:r>
              <a:rPr lang="en-US" altLang="zh-CN" sz="1200">
                <a:cs typeface="Calibri"/>
              </a:rPr>
              <a:t>ciphertext</a:t>
            </a:r>
            <a:r>
              <a:rPr lang="zh-CN" altLang="en-US" sz="1200">
                <a:cs typeface="Calibri"/>
              </a:rPr>
              <a:t> </a:t>
            </a:r>
            <a:r>
              <a:rPr lang="en-US" altLang="zh-CN" sz="1200">
                <a:cs typeface="Calibri"/>
              </a:rPr>
              <a:t>at the </a:t>
            </a:r>
            <a:r>
              <a:rPr lang="en-US" altLang="zh-CN" sz="1200" err="1">
                <a:cs typeface="Calibri"/>
              </a:rPr>
              <a:t>pt_regs</a:t>
            </a:r>
            <a:endParaRPr lang="en-US" sz="1200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18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495788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/>
              <a:t>In</a:t>
            </a:r>
            <a:r>
              <a:rPr lang="zh-CN" altLang="en-US" sz="1200"/>
              <a:t> </a:t>
            </a:r>
            <a:r>
              <a:rPr lang="en-US" altLang="zh-CN" sz="1200"/>
              <a:t>this</a:t>
            </a:r>
            <a:r>
              <a:rPr lang="zh-CN" altLang="en-US" sz="1200"/>
              <a:t> </a:t>
            </a:r>
            <a:r>
              <a:rPr lang="en-US" altLang="zh-CN" sz="1200"/>
              <a:t>paper,</a:t>
            </a:r>
            <a:r>
              <a:rPr lang="zh-CN" altLang="en-US" sz="1200"/>
              <a:t> </a:t>
            </a:r>
            <a:r>
              <a:rPr lang="en-US" altLang="zh-CN" sz="1200"/>
              <a:t>we</a:t>
            </a:r>
            <a:r>
              <a:rPr lang="zh-CN" altLang="en-US" sz="1200"/>
              <a:t> </a:t>
            </a:r>
            <a:r>
              <a:rPr lang="en-US" altLang="zh-CN" sz="1200"/>
              <a:t>showed</a:t>
            </a:r>
            <a:r>
              <a:rPr lang="zh-CN" altLang="en-US" sz="1200"/>
              <a:t> </a:t>
            </a:r>
            <a:r>
              <a:rPr lang="en-US" altLang="zh-CN" sz="1200"/>
              <a:t>a</a:t>
            </a:r>
            <a:r>
              <a:rPr lang="zh-CN" altLang="en-US" sz="1200"/>
              <a:t> </a:t>
            </a:r>
            <a:r>
              <a:rPr lang="en-US" altLang="zh-CN" sz="1200"/>
              <a:t>new</a:t>
            </a:r>
            <a:r>
              <a:rPr lang="zh-CN" altLang="en-US" sz="1200"/>
              <a:t> </a:t>
            </a:r>
            <a:r>
              <a:rPr lang="en-US" altLang="zh-CN" sz="1200"/>
              <a:t>ciphertext</a:t>
            </a:r>
            <a:r>
              <a:rPr lang="zh-CN" altLang="en-US" sz="1200"/>
              <a:t> </a:t>
            </a:r>
            <a:r>
              <a:rPr lang="en-US" altLang="zh-CN" sz="1200"/>
              <a:t>side</a:t>
            </a:r>
            <a:r>
              <a:rPr lang="zh-CN" altLang="en-US" sz="1200"/>
              <a:t> </a:t>
            </a:r>
            <a:r>
              <a:rPr lang="en-US" altLang="zh-CN" sz="1200"/>
              <a:t>channel</a:t>
            </a:r>
            <a:r>
              <a:rPr lang="zh-CN" altLang="en-US" sz="1200"/>
              <a:t> </a:t>
            </a:r>
            <a:r>
              <a:rPr lang="en-US" altLang="zh-CN" sz="1200"/>
              <a:t>that</a:t>
            </a:r>
            <a:r>
              <a:rPr lang="zh-CN" altLang="en-US" sz="1200"/>
              <a:t> </a:t>
            </a:r>
            <a:r>
              <a:rPr lang="en-US" altLang="zh-CN" sz="1200"/>
              <a:t>widely</a:t>
            </a:r>
            <a:r>
              <a:rPr lang="zh-CN" altLang="en-US" sz="1200"/>
              <a:t> </a:t>
            </a:r>
            <a:r>
              <a:rPr lang="en-US" altLang="zh-CN" sz="1200"/>
              <a:t>exists</a:t>
            </a:r>
            <a:r>
              <a:rPr lang="zh-CN" altLang="en-US" sz="1200"/>
              <a:t> </a:t>
            </a:r>
            <a:r>
              <a:rPr lang="en-US" altLang="zh-CN" sz="1200"/>
              <a:t>in</a:t>
            </a:r>
            <a:r>
              <a:rPr lang="zh-CN" altLang="en-US" sz="1200"/>
              <a:t> </a:t>
            </a:r>
            <a:r>
              <a:rPr lang="en-US" altLang="zh-CN" sz="1200"/>
              <a:t>memory-encryption</a:t>
            </a:r>
            <a:r>
              <a:rPr lang="zh-CN" altLang="en-US" sz="1200"/>
              <a:t> </a:t>
            </a:r>
            <a:r>
              <a:rPr lang="en-US" altLang="zh-CN" sz="1200"/>
              <a:t>based</a:t>
            </a:r>
            <a:r>
              <a:rPr lang="zh-CN" altLang="en-US" sz="1200"/>
              <a:t> </a:t>
            </a:r>
            <a:r>
              <a:rPr lang="en-US" altLang="zh-CN" sz="1200"/>
              <a:t>Trusted</a:t>
            </a:r>
            <a:r>
              <a:rPr lang="zh-CN" altLang="en-US" sz="1200"/>
              <a:t> </a:t>
            </a:r>
            <a:r>
              <a:rPr lang="en-US" altLang="zh-CN" sz="1200"/>
              <a:t>Execution</a:t>
            </a:r>
            <a:r>
              <a:rPr lang="zh-CN" altLang="en-US" sz="1200"/>
              <a:t> </a:t>
            </a:r>
            <a:r>
              <a:rPr lang="en-US" altLang="zh-CN" sz="1200"/>
              <a:t>environment.</a:t>
            </a:r>
            <a:r>
              <a:rPr lang="zh-CN" altLang="en-US" sz="1200"/>
              <a:t> </a:t>
            </a:r>
            <a:endParaRPr lang="en-US" altLang="zh-CN" sz="1200"/>
          </a:p>
          <a:p>
            <a:endParaRPr lang="en-US" altLang="zh-CN" sz="1200"/>
          </a:p>
          <a:p>
            <a:r>
              <a:rPr lang="en-US" altLang="zh-CN" sz="1200"/>
              <a:t>The</a:t>
            </a:r>
            <a:r>
              <a:rPr lang="zh-CN" altLang="en-US" sz="1200"/>
              <a:t> </a:t>
            </a:r>
            <a:r>
              <a:rPr lang="en-US" altLang="zh-CN" sz="1200"/>
              <a:t>ciphertext</a:t>
            </a:r>
            <a:r>
              <a:rPr lang="zh-CN" altLang="en-US" sz="1200"/>
              <a:t> </a:t>
            </a:r>
            <a:r>
              <a:rPr lang="en-US" altLang="zh-CN" sz="1200"/>
              <a:t>side</a:t>
            </a:r>
            <a:r>
              <a:rPr lang="zh-CN" altLang="en-US" sz="1200"/>
              <a:t> </a:t>
            </a:r>
            <a:r>
              <a:rPr lang="en-US" altLang="zh-CN" sz="1200"/>
              <a:t>channel</a:t>
            </a:r>
            <a:r>
              <a:rPr lang="zh-CN" altLang="en-US" sz="1200"/>
              <a:t> </a:t>
            </a:r>
            <a:r>
              <a:rPr lang="en-US" altLang="zh-CN" sz="1200"/>
              <a:t>challenges</a:t>
            </a:r>
            <a:r>
              <a:rPr lang="zh-CN" altLang="en-US" sz="1200"/>
              <a:t> </a:t>
            </a:r>
            <a:r>
              <a:rPr lang="en-US" altLang="zh-CN" sz="1200"/>
              <a:t>the</a:t>
            </a:r>
            <a:r>
              <a:rPr lang="zh-CN" altLang="en-US" sz="1200"/>
              <a:t> </a:t>
            </a:r>
            <a:r>
              <a:rPr lang="en-US" altLang="zh-CN" sz="1200"/>
              <a:t>memory</a:t>
            </a:r>
            <a:r>
              <a:rPr lang="zh-CN" altLang="en-US" sz="1200"/>
              <a:t> </a:t>
            </a:r>
            <a:r>
              <a:rPr lang="en-US" altLang="zh-CN" sz="1200"/>
              <a:t>encryption</a:t>
            </a:r>
            <a:r>
              <a:rPr lang="zh-CN" altLang="en-US" sz="1200"/>
              <a:t> </a:t>
            </a:r>
            <a:r>
              <a:rPr lang="en-US" altLang="zh-CN" sz="1200"/>
              <a:t>method</a:t>
            </a:r>
            <a:r>
              <a:rPr lang="zh-CN" altLang="en-US" sz="1200"/>
              <a:t> </a:t>
            </a:r>
            <a:r>
              <a:rPr lang="en-US" altLang="zh-CN" sz="1200"/>
              <a:t>used</a:t>
            </a:r>
            <a:r>
              <a:rPr lang="zh-CN" altLang="en-US" sz="1200"/>
              <a:t> </a:t>
            </a:r>
            <a:r>
              <a:rPr lang="en-US" altLang="zh-CN" sz="1200"/>
              <a:t>in</a:t>
            </a:r>
            <a:r>
              <a:rPr lang="zh-CN" altLang="en-US" sz="1200"/>
              <a:t> </a:t>
            </a:r>
            <a:r>
              <a:rPr lang="en-US" altLang="zh-CN" sz="1200"/>
              <a:t>TEE.</a:t>
            </a:r>
            <a:r>
              <a:rPr lang="zh-CN" altLang="en-US" sz="1200"/>
              <a:t> </a:t>
            </a:r>
            <a:endParaRPr lang="en-US" altLang="zh-CN" sz="1200"/>
          </a:p>
          <a:p>
            <a:endParaRPr lang="en-US" altLang="zh-CN" sz="1200"/>
          </a:p>
          <a:p>
            <a:r>
              <a:rPr lang="en-US" altLang="zh-CN" sz="1200"/>
              <a:t>And</a:t>
            </a:r>
            <a:r>
              <a:rPr lang="zh-CN" altLang="en-US" sz="1200"/>
              <a:t> </a:t>
            </a:r>
            <a:r>
              <a:rPr lang="en-US" altLang="zh-CN" sz="1200"/>
              <a:t>just</a:t>
            </a:r>
            <a:r>
              <a:rPr lang="zh-CN" altLang="en-US" sz="1200"/>
              <a:t> </a:t>
            </a:r>
            <a:r>
              <a:rPr lang="en-US" altLang="zh-CN" sz="1200"/>
              <a:t>like</a:t>
            </a:r>
            <a:r>
              <a:rPr lang="zh-CN" altLang="en-US" sz="1200"/>
              <a:t> </a:t>
            </a:r>
            <a:r>
              <a:rPr lang="en-US" altLang="zh-CN" sz="1200"/>
              <a:t>cache</a:t>
            </a:r>
            <a:r>
              <a:rPr lang="zh-CN" altLang="en-US" sz="1200"/>
              <a:t> </a:t>
            </a:r>
            <a:r>
              <a:rPr lang="en-US" altLang="zh-CN" sz="1200"/>
              <a:t>side</a:t>
            </a:r>
            <a:r>
              <a:rPr lang="zh-CN" altLang="en-US" sz="1200"/>
              <a:t> </a:t>
            </a:r>
            <a:r>
              <a:rPr lang="en-US" altLang="zh-CN" sz="1200"/>
              <a:t>channel</a:t>
            </a:r>
            <a:r>
              <a:rPr lang="zh-CN" altLang="en-US" sz="1200"/>
              <a:t> </a:t>
            </a:r>
            <a:r>
              <a:rPr lang="en-US" altLang="zh-CN" sz="1200"/>
              <a:t>attacks,</a:t>
            </a:r>
            <a:r>
              <a:rPr lang="zh-CN" altLang="en-US" sz="1200"/>
              <a:t> </a:t>
            </a:r>
            <a:r>
              <a:rPr lang="en-US" altLang="zh-CN" sz="1200"/>
              <a:t>it</a:t>
            </a:r>
            <a:r>
              <a:rPr lang="zh-CN" altLang="en-US" sz="1200"/>
              <a:t> </a:t>
            </a:r>
            <a:r>
              <a:rPr lang="en-US" altLang="zh-CN" sz="1200"/>
              <a:t>might</a:t>
            </a:r>
            <a:r>
              <a:rPr lang="zh-CN" altLang="en-US" sz="1200"/>
              <a:t> </a:t>
            </a:r>
            <a:r>
              <a:rPr lang="en-US" altLang="zh-CN" sz="1200"/>
              <a:t>be</a:t>
            </a:r>
            <a:r>
              <a:rPr lang="zh-CN" altLang="en-US" sz="1200"/>
              <a:t> </a:t>
            </a:r>
            <a:r>
              <a:rPr lang="en-US" altLang="zh-CN" sz="1200"/>
              <a:t>difficult</a:t>
            </a:r>
            <a:r>
              <a:rPr lang="zh-CN" altLang="en-US" sz="1200"/>
              <a:t> </a:t>
            </a:r>
            <a:r>
              <a:rPr lang="en-US" altLang="zh-CN" sz="1200"/>
              <a:t>to</a:t>
            </a:r>
            <a:r>
              <a:rPr lang="zh-CN" altLang="en-US" sz="1200"/>
              <a:t> </a:t>
            </a:r>
            <a:r>
              <a:rPr lang="en-US" altLang="zh-CN" sz="1200"/>
              <a:t>fix</a:t>
            </a:r>
            <a:r>
              <a:rPr lang="zh-CN" altLang="en-US" sz="1200"/>
              <a:t> </a:t>
            </a:r>
            <a:r>
              <a:rPr lang="en-US" altLang="zh-CN" sz="1200"/>
              <a:t>in</a:t>
            </a:r>
            <a:r>
              <a:rPr lang="zh-CN" altLang="en-US" sz="1200"/>
              <a:t> </a:t>
            </a:r>
            <a:r>
              <a:rPr lang="en-US" altLang="zh-CN" sz="1200"/>
              <a:t>a</a:t>
            </a:r>
            <a:r>
              <a:rPr lang="zh-CN" altLang="en-US" sz="1200"/>
              <a:t> </a:t>
            </a:r>
            <a:r>
              <a:rPr lang="en-US" altLang="zh-CN" sz="1200"/>
              <a:t>short</a:t>
            </a:r>
            <a:r>
              <a:rPr lang="zh-CN" altLang="en-US" sz="1200"/>
              <a:t> </a:t>
            </a:r>
            <a:r>
              <a:rPr lang="en-US" altLang="zh-CN" sz="1200"/>
              <a:t>time.</a:t>
            </a:r>
            <a:r>
              <a:rPr lang="zh-CN" altLang="en-US" sz="1200"/>
              <a:t> </a:t>
            </a:r>
            <a:endParaRPr lang="en-US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5012351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will</a:t>
            </a:r>
            <a:r>
              <a:rPr lang="zh-CN" altLang="en-US" dirty="0"/>
              <a:t> </a:t>
            </a:r>
            <a:r>
              <a:rPr lang="en-US" altLang="zh-CN" dirty="0"/>
              <a:t>go</a:t>
            </a:r>
            <a:r>
              <a:rPr lang="zh-CN" altLang="en-US" dirty="0"/>
              <a:t> </a:t>
            </a:r>
            <a:r>
              <a:rPr lang="en-US" altLang="zh-CN" dirty="0"/>
              <a:t>through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case</a:t>
            </a:r>
            <a:r>
              <a:rPr lang="zh-CN" altLang="en-US" dirty="0"/>
              <a:t> </a:t>
            </a:r>
            <a:r>
              <a:rPr lang="en-US" altLang="zh-CN" dirty="0"/>
              <a:t>study</a:t>
            </a:r>
            <a:r>
              <a:rPr lang="zh-CN" altLang="en-US" dirty="0"/>
              <a:t> </a:t>
            </a:r>
            <a:r>
              <a:rPr lang="en-US" altLang="zh-CN" dirty="0"/>
              <a:t>step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step,</a:t>
            </a:r>
            <a:r>
              <a:rPr lang="zh-CN" altLang="en-US" dirty="0"/>
              <a:t> 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ECDSA constant time implementation</a:t>
            </a:r>
            <a:r>
              <a:rPr lang="zh-CN" altLang="en-US" dirty="0"/>
              <a:t> </a:t>
            </a:r>
            <a:r>
              <a:rPr lang="en-US" altLang="zh-CN" dirty="0"/>
              <a:t>uses</a:t>
            </a:r>
            <a:r>
              <a:rPr lang="zh-CN" altLang="en-US" dirty="0"/>
              <a:t> </a:t>
            </a:r>
            <a:r>
              <a:rPr lang="en-US" altLang="zh-CN" dirty="0"/>
              <a:t>a function called </a:t>
            </a:r>
            <a:r>
              <a:rPr lang="en-US" altLang="zh-CN" dirty="0" err="1"/>
              <a:t>ec_scalar_multiply</a:t>
            </a:r>
            <a:r>
              <a:rPr lang="en-US" altLang="zh-CN" dirty="0"/>
              <a:t> _ladder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generate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signature, we call this</a:t>
            </a:r>
            <a:r>
              <a:rPr lang="zh-CN" altLang="en-US" dirty="0"/>
              <a:t> </a:t>
            </a:r>
            <a:r>
              <a:rPr lang="en-US" altLang="zh-CN" dirty="0"/>
              <a:t>function</a:t>
            </a:r>
            <a:r>
              <a:rPr lang="zh-CN" altLang="en-US" dirty="0"/>
              <a:t> </a:t>
            </a:r>
            <a:r>
              <a:rPr lang="en-US" altLang="zh-CN" dirty="0"/>
              <a:t>function 2, and </a:t>
            </a:r>
            <a:r>
              <a:rPr lang="zh-CN" altLang="en-US" dirty="0"/>
              <a:t> </a:t>
            </a:r>
            <a:r>
              <a:rPr lang="en-US" altLang="zh-CN" dirty="0"/>
              <a:t>his guest physical address is GPA2, </a:t>
            </a:r>
          </a:p>
          <a:p>
            <a:endParaRPr lang="en-US" altLang="zh-CN" dirty="0"/>
          </a:p>
          <a:p>
            <a:r>
              <a:rPr lang="en-US" altLang="zh-CN" dirty="0"/>
              <a:t>And inside this function, </a:t>
            </a:r>
            <a:r>
              <a:rPr lang="en-US" altLang="zh-CN" dirty="0" err="1"/>
              <a:t>BN_is_bit_Set</a:t>
            </a:r>
            <a:r>
              <a:rPr lang="en-US" altLang="zh-CN" dirty="0"/>
              <a:t> is repeated called to get one bit of secret</a:t>
            </a:r>
            <a:r>
              <a:rPr lang="zh-CN" altLang="en-US" dirty="0"/>
              <a:t> </a:t>
            </a:r>
            <a:r>
              <a:rPr lang="en-US" altLang="zh-CN" dirty="0"/>
              <a:t>nonce k for future calculation. We call </a:t>
            </a:r>
            <a:r>
              <a:rPr lang="en-US" altLang="zh-CN" dirty="0" err="1"/>
              <a:t>BN_is_bit_set</a:t>
            </a:r>
            <a:r>
              <a:rPr lang="en-US" altLang="zh-CN" dirty="0"/>
              <a:t> function1, and its </a:t>
            </a:r>
            <a:r>
              <a:rPr lang="en-US" altLang="zh-CN" dirty="0" err="1"/>
              <a:t>gpa</a:t>
            </a:r>
            <a:r>
              <a:rPr lang="en-US" altLang="zh-CN" dirty="0"/>
              <a:t> is GPA1, And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nonce</a:t>
            </a:r>
            <a:r>
              <a:rPr lang="zh-CN" altLang="en-US" dirty="0"/>
              <a:t> </a:t>
            </a:r>
            <a:r>
              <a:rPr lang="en-US" altLang="zh-CN" dirty="0"/>
              <a:t>k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secret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attacker</a:t>
            </a:r>
            <a:r>
              <a:rPr lang="zh-CN" altLang="en-US" dirty="0"/>
              <a:t> </a:t>
            </a:r>
            <a:r>
              <a:rPr lang="en-US" altLang="zh-CN" dirty="0"/>
              <a:t>wants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steal</a:t>
            </a:r>
          </a:p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19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5062038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to</a:t>
            </a:r>
            <a:r>
              <a:rPr lang="zh-CN" altLang="en-US"/>
              <a:t> </a:t>
            </a:r>
            <a:r>
              <a:rPr lang="en-US" altLang="zh-CN" sz="1200">
                <a:cs typeface="Calibri"/>
              </a:rPr>
              <a:t>Intercept</a:t>
            </a:r>
            <a:r>
              <a:rPr lang="zh-CN" altLang="en-US" sz="1200">
                <a:cs typeface="Calibri"/>
              </a:rPr>
              <a:t> </a:t>
            </a:r>
            <a:r>
              <a:rPr lang="en-US" altLang="zh-CN" sz="1200">
                <a:cs typeface="Calibri"/>
              </a:rPr>
              <a:t>the</a:t>
            </a:r>
            <a:r>
              <a:rPr lang="zh-CN" altLang="en-US" sz="1200">
                <a:cs typeface="Calibri"/>
              </a:rPr>
              <a:t> </a:t>
            </a:r>
            <a:r>
              <a:rPr lang="en-US" altLang="zh-CN" sz="1200">
                <a:cs typeface="Calibri"/>
              </a:rPr>
              <a:t>VM</a:t>
            </a:r>
            <a:r>
              <a:rPr lang="zh-CN" altLang="en-US" sz="1200">
                <a:cs typeface="Calibri"/>
              </a:rPr>
              <a:t> </a:t>
            </a:r>
            <a:r>
              <a:rPr lang="en-US" altLang="zh-CN" sz="1200">
                <a:cs typeface="Calibri"/>
              </a:rPr>
              <a:t>at</a:t>
            </a:r>
            <a:r>
              <a:rPr lang="zh-CN" altLang="en-US" sz="1200">
                <a:cs typeface="Calibri"/>
              </a:rPr>
              <a:t> </a:t>
            </a:r>
            <a:r>
              <a:rPr lang="en-US" altLang="zh-CN" sz="1200">
                <a:cs typeface="Calibri"/>
              </a:rPr>
              <a:t>certain</a:t>
            </a:r>
            <a:r>
              <a:rPr lang="zh-CN" altLang="en-US" sz="1200">
                <a:cs typeface="Calibri"/>
              </a:rPr>
              <a:t> </a:t>
            </a:r>
            <a:r>
              <a:rPr lang="en-US" altLang="zh-CN" sz="1200">
                <a:cs typeface="Calibri"/>
              </a:rPr>
              <a:t>execution</a:t>
            </a:r>
            <a:r>
              <a:rPr lang="zh-CN" altLang="en-US" sz="1200">
                <a:cs typeface="Calibri"/>
              </a:rPr>
              <a:t> </a:t>
            </a:r>
            <a:r>
              <a:rPr lang="en-US" altLang="zh-CN" sz="1200">
                <a:cs typeface="Calibri"/>
              </a:rPr>
              <a:t>points</a:t>
            </a:r>
          </a:p>
          <a:p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attacker</a:t>
            </a:r>
            <a:r>
              <a:rPr lang="zh-CN" altLang="en-US"/>
              <a:t> </a:t>
            </a:r>
            <a:r>
              <a:rPr lang="en-US" altLang="zh-CN"/>
              <a:t>first</a:t>
            </a:r>
            <a:r>
              <a:rPr lang="zh-CN" altLang="en-US"/>
              <a:t> </a:t>
            </a:r>
            <a:r>
              <a:rPr lang="en-US" altLang="zh-CN"/>
              <a:t>needs</a:t>
            </a:r>
            <a:r>
              <a:rPr lang="zh-CN" altLang="en-US"/>
              <a:t> </a:t>
            </a:r>
            <a:r>
              <a:rPr lang="en-US" altLang="zh-CN"/>
              <a:t>to</a:t>
            </a:r>
            <a:r>
              <a:rPr lang="zh-CN" altLang="en-US"/>
              <a:t> </a:t>
            </a:r>
            <a:r>
              <a:rPr lang="en-US" altLang="zh-CN"/>
              <a:t>locate</a:t>
            </a:r>
            <a:r>
              <a:rPr lang="zh-CN" altLang="en-US"/>
              <a:t> </a:t>
            </a:r>
            <a:r>
              <a:rPr lang="en-US" altLang="zh-CN"/>
              <a:t>the two</a:t>
            </a:r>
            <a:r>
              <a:rPr lang="zh-CN" altLang="en-US"/>
              <a:t> </a:t>
            </a:r>
            <a:r>
              <a:rPr lang="en-US" altLang="zh-CN"/>
              <a:t>target</a:t>
            </a:r>
            <a:r>
              <a:rPr lang="zh-CN" altLang="en-US"/>
              <a:t> </a:t>
            </a:r>
            <a:r>
              <a:rPr lang="en-US" altLang="zh-CN"/>
              <a:t>functions I mentioned, ,</a:t>
            </a:r>
            <a:r>
              <a:rPr lang="zh-CN" altLang="en-US"/>
              <a:t> </a:t>
            </a:r>
            <a:endParaRPr lang="en-US" altLang="zh-CN"/>
          </a:p>
          <a:p>
            <a:r>
              <a:rPr lang="en-US" altLang="zh-CN"/>
              <a:t>Here we</a:t>
            </a:r>
            <a:r>
              <a:rPr lang="zh-CN" altLang="en-US"/>
              <a:t> </a:t>
            </a:r>
            <a:r>
              <a:rPr lang="en-US" altLang="zh-CN"/>
              <a:t>introduce</a:t>
            </a:r>
            <a:r>
              <a:rPr lang="zh-CN" altLang="en-US"/>
              <a:t> </a:t>
            </a:r>
            <a:r>
              <a:rPr lang="en-US" altLang="zh-CN"/>
              <a:t>a</a:t>
            </a:r>
            <a:r>
              <a:rPr lang="zh-CN" altLang="en-US"/>
              <a:t> </a:t>
            </a:r>
            <a:r>
              <a:rPr lang="en-US" altLang="zh-CN"/>
              <a:t>PMC-based</a:t>
            </a:r>
            <a:r>
              <a:rPr lang="zh-CN" altLang="en-US"/>
              <a:t> </a:t>
            </a:r>
            <a:r>
              <a:rPr lang="en-US" altLang="zh-CN"/>
              <a:t>Page-level</a:t>
            </a:r>
            <a:r>
              <a:rPr lang="zh-CN" altLang="en-US"/>
              <a:t> </a:t>
            </a:r>
            <a:r>
              <a:rPr lang="en-US" altLang="zh-CN"/>
              <a:t>Controlled Channel</a:t>
            </a:r>
            <a:r>
              <a:rPr lang="zh-CN" altLang="en-US"/>
              <a:t> </a:t>
            </a:r>
            <a:r>
              <a:rPr lang="en-US" altLang="zh-CN"/>
              <a:t>tool</a:t>
            </a:r>
            <a:r>
              <a:rPr lang="zh-CN" altLang="en-US"/>
              <a:t> </a:t>
            </a: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20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6681780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In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tool,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attacker</a:t>
            </a:r>
            <a:r>
              <a:rPr lang="zh-CN" altLang="en-US"/>
              <a:t> </a:t>
            </a:r>
            <a:r>
              <a:rPr lang="en-US" altLang="zh-CN"/>
              <a:t>unset</a:t>
            </a:r>
            <a:r>
              <a:rPr lang="zh-CN" altLang="en-US"/>
              <a:t> </a:t>
            </a:r>
            <a:r>
              <a:rPr lang="en-US" altLang="zh-CN"/>
              <a:t>all</a:t>
            </a:r>
            <a:r>
              <a:rPr lang="zh-CN" altLang="en-US"/>
              <a:t> </a:t>
            </a:r>
            <a:r>
              <a:rPr lang="en-US" altLang="zh-CN"/>
              <a:t>present</a:t>
            </a:r>
            <a:r>
              <a:rPr lang="zh-CN" altLang="en-US"/>
              <a:t> </a:t>
            </a:r>
            <a:r>
              <a:rPr lang="en-US" altLang="zh-CN"/>
              <a:t>bit to trigger nested page </a:t>
            </a:r>
            <a:r>
              <a:rPr lang="en-US" altLang="zh-CN" err="1"/>
              <a:t>falut</a:t>
            </a:r>
            <a:r>
              <a:rPr lang="en-US" altLang="zh-CN"/>
              <a:t> ,</a:t>
            </a:r>
            <a:r>
              <a:rPr lang="zh-CN" altLang="en-US"/>
              <a:t> </a:t>
            </a:r>
            <a:r>
              <a:rPr lang="en-US" altLang="zh-CN"/>
              <a:t>and</a:t>
            </a:r>
            <a:r>
              <a:rPr lang="zh-CN" altLang="en-US"/>
              <a:t> </a:t>
            </a:r>
            <a:r>
              <a:rPr lang="en-US" altLang="zh-CN"/>
              <a:t>meanwhile</a:t>
            </a:r>
            <a:r>
              <a:rPr lang="zh-CN" altLang="en-US"/>
              <a:t> </a:t>
            </a:r>
            <a:r>
              <a:rPr lang="en-US" altLang="zh-CN"/>
              <a:t>also</a:t>
            </a:r>
            <a:r>
              <a:rPr lang="zh-CN" altLang="en-US"/>
              <a:t> </a:t>
            </a:r>
            <a:r>
              <a:rPr lang="en-US" altLang="zh-CN"/>
              <a:t>uses</a:t>
            </a:r>
            <a:r>
              <a:rPr lang="zh-CN" altLang="en-US"/>
              <a:t> </a:t>
            </a:r>
            <a:r>
              <a:rPr lang="en-US" altLang="zh-CN"/>
              <a:t>some</a:t>
            </a:r>
            <a:r>
              <a:rPr lang="zh-CN" altLang="en-US"/>
              <a:t> </a:t>
            </a:r>
            <a:r>
              <a:rPr lang="en-US" altLang="zh-CN"/>
              <a:t>PMC</a:t>
            </a:r>
            <a:r>
              <a:rPr lang="zh-CN" altLang="en-US"/>
              <a:t> </a:t>
            </a:r>
            <a:r>
              <a:rPr lang="en-US" altLang="zh-CN"/>
              <a:t>events</a:t>
            </a:r>
            <a:r>
              <a:rPr lang="zh-CN" altLang="en-US"/>
              <a:t> </a:t>
            </a:r>
            <a:r>
              <a:rPr lang="en-US" altLang="zh-CN"/>
              <a:t>to</a:t>
            </a:r>
            <a:r>
              <a:rPr lang="zh-CN" altLang="en-US"/>
              <a:t> </a:t>
            </a:r>
            <a:r>
              <a:rPr lang="en-US" altLang="zh-CN"/>
              <a:t>collect</a:t>
            </a:r>
            <a:r>
              <a:rPr lang="zh-CN" altLang="en-US"/>
              <a:t> </a:t>
            </a:r>
            <a:r>
              <a:rPr lang="en-US" altLang="zh-CN"/>
              <a:t>additional</a:t>
            </a:r>
            <a:r>
              <a:rPr lang="zh-CN" altLang="en-US"/>
              <a:t> </a:t>
            </a:r>
            <a:r>
              <a:rPr lang="en-US" altLang="zh-CN"/>
              <a:t>information,</a:t>
            </a:r>
            <a:r>
              <a:rPr lang="zh-CN" altLang="en-US"/>
              <a:t> </a:t>
            </a:r>
            <a:r>
              <a:rPr lang="en-US" altLang="zh-CN"/>
              <a:t>like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number</a:t>
            </a:r>
            <a:r>
              <a:rPr lang="zh-CN" altLang="en-US"/>
              <a:t> </a:t>
            </a:r>
            <a:r>
              <a:rPr lang="en-US" altLang="zh-CN"/>
              <a:t>of retired instructions</a:t>
            </a:r>
          </a:p>
          <a:p>
            <a:endParaRPr lang="en-US" altLang="zh-CN"/>
          </a:p>
          <a:p>
            <a:r>
              <a:rPr lang="en-US" altLang="zh-CN"/>
              <a:t>When</a:t>
            </a:r>
            <a:r>
              <a:rPr lang="zh-CN" altLang="en-US"/>
              <a:t> </a:t>
            </a:r>
            <a:r>
              <a:rPr lang="en-US" altLang="zh-CN"/>
              <a:t>combine</a:t>
            </a:r>
            <a:r>
              <a:rPr lang="zh-CN" altLang="en-US"/>
              <a:t> </a:t>
            </a:r>
            <a:r>
              <a:rPr lang="en-US" altLang="zh-CN"/>
              <a:t>those</a:t>
            </a:r>
            <a:r>
              <a:rPr lang="zh-CN" altLang="en-US"/>
              <a:t> </a:t>
            </a:r>
            <a:r>
              <a:rPr lang="en-US" altLang="zh-CN"/>
              <a:t>information</a:t>
            </a:r>
            <a:r>
              <a:rPr lang="zh-CN" altLang="en-US"/>
              <a:t> </a:t>
            </a:r>
            <a:r>
              <a:rPr lang="en-US" altLang="zh-CN"/>
              <a:t>together,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attacker</a:t>
            </a:r>
            <a:r>
              <a:rPr lang="zh-CN" altLang="en-US"/>
              <a:t> </a:t>
            </a:r>
            <a:r>
              <a:rPr lang="en-US" altLang="zh-CN"/>
              <a:t>can</a:t>
            </a:r>
            <a:r>
              <a:rPr lang="zh-CN" altLang="en-US"/>
              <a:t> </a:t>
            </a:r>
            <a:r>
              <a:rPr lang="en-US" altLang="zh-CN"/>
              <a:t>locate</a:t>
            </a:r>
            <a:r>
              <a:rPr lang="zh-CN" altLang="en-US"/>
              <a:t> </a:t>
            </a:r>
            <a:r>
              <a:rPr lang="en-US" altLang="zh-CN"/>
              <a:t>certain</a:t>
            </a:r>
            <a:r>
              <a:rPr lang="zh-CN" altLang="en-US"/>
              <a:t> </a:t>
            </a:r>
            <a:r>
              <a:rPr lang="en-US" altLang="zh-CN"/>
              <a:t>code</a:t>
            </a:r>
            <a:r>
              <a:rPr lang="zh-CN" altLang="en-US"/>
              <a:t> </a:t>
            </a:r>
            <a:r>
              <a:rPr lang="en-US" altLang="zh-CN"/>
              <a:t>page</a:t>
            </a:r>
            <a:r>
              <a:rPr lang="zh-CN" altLang="en-US"/>
              <a:t> </a:t>
            </a:r>
            <a:r>
              <a:rPr lang="en-US" altLang="zh-CN"/>
              <a:t>or</a:t>
            </a:r>
            <a:r>
              <a:rPr lang="zh-CN" altLang="en-US"/>
              <a:t> </a:t>
            </a:r>
            <a:r>
              <a:rPr lang="en-US" altLang="zh-CN"/>
              <a:t>data</a:t>
            </a:r>
            <a:r>
              <a:rPr lang="zh-CN" altLang="en-US"/>
              <a:t> </a:t>
            </a:r>
            <a:r>
              <a:rPr lang="en-US" altLang="zh-CN"/>
              <a:t>page</a:t>
            </a:r>
            <a:r>
              <a:rPr lang="zh-CN" altLang="en-US"/>
              <a:t> </a:t>
            </a:r>
            <a:r>
              <a:rPr lang="en-US" altLang="zh-CN"/>
              <a:t>very</a:t>
            </a:r>
            <a:r>
              <a:rPr lang="zh-CN" altLang="en-US"/>
              <a:t> </a:t>
            </a:r>
            <a:r>
              <a:rPr lang="en-US" altLang="zh-CN"/>
              <a:t>precisely,</a:t>
            </a:r>
            <a:r>
              <a:rPr lang="zh-CN" altLang="en-US"/>
              <a:t>  </a:t>
            </a:r>
            <a:r>
              <a:rPr lang="en-US" altLang="zh-CN"/>
              <a:t>and</a:t>
            </a:r>
            <a:r>
              <a:rPr lang="zh-CN" altLang="en-US"/>
              <a:t> </a:t>
            </a:r>
            <a:r>
              <a:rPr lang="en-US" altLang="zh-CN"/>
              <a:t>on-the-fly</a:t>
            </a:r>
          </a:p>
          <a:p>
            <a:endParaRPr lang="en-US" altLang="zh-CN"/>
          </a:p>
          <a:p>
            <a:r>
              <a:rPr lang="en-US" altLang="zh-CN"/>
              <a:t>we</a:t>
            </a:r>
            <a:r>
              <a:rPr lang="zh-CN" altLang="en-US"/>
              <a:t> </a:t>
            </a:r>
            <a:r>
              <a:rPr lang="en-US" altLang="zh-CN"/>
              <a:t>find</a:t>
            </a:r>
            <a:r>
              <a:rPr lang="zh-CN" altLang="en-US"/>
              <a:t> </a:t>
            </a:r>
            <a:r>
              <a:rPr lang="en-US" altLang="zh-CN"/>
              <a:t>this</a:t>
            </a:r>
            <a:r>
              <a:rPr lang="zh-CN" altLang="en-US"/>
              <a:t> </a:t>
            </a:r>
            <a:r>
              <a:rPr lang="en-US" altLang="zh-CN"/>
              <a:t>tool</a:t>
            </a:r>
            <a:r>
              <a:rPr lang="zh-CN" altLang="en-US"/>
              <a:t> </a:t>
            </a:r>
            <a:r>
              <a:rPr lang="en-US" altLang="zh-CN" err="1"/>
              <a:t>prtty</a:t>
            </a:r>
            <a:r>
              <a:rPr lang="zh-CN" altLang="en-US"/>
              <a:t> </a:t>
            </a:r>
            <a:r>
              <a:rPr lang="en-US" altLang="zh-CN"/>
              <a:t>useful</a:t>
            </a:r>
            <a:r>
              <a:rPr lang="zh-CN" altLang="en-US"/>
              <a:t> </a:t>
            </a:r>
            <a:r>
              <a:rPr lang="en-US" altLang="zh-CN"/>
              <a:t>when</a:t>
            </a:r>
            <a:r>
              <a:rPr lang="zh-CN" altLang="en-US"/>
              <a:t> </a:t>
            </a:r>
            <a:r>
              <a:rPr lang="en-US" altLang="zh-CN"/>
              <a:t>intercept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VM,</a:t>
            </a:r>
            <a:r>
              <a:rPr lang="zh-CN" altLang="en-US"/>
              <a:t> </a:t>
            </a:r>
            <a:endParaRPr lang="en-US" altLang="zh-CN"/>
          </a:p>
          <a:p>
            <a:endParaRPr lang="en-US" altLang="zh-CN"/>
          </a:p>
          <a:p>
            <a:r>
              <a:rPr lang="en-US" altLang="zh-CN"/>
              <a:t>You</a:t>
            </a:r>
            <a:r>
              <a:rPr lang="zh-CN" altLang="en-US"/>
              <a:t> </a:t>
            </a:r>
            <a:r>
              <a:rPr lang="en-US" altLang="zh-CN"/>
              <a:t>may</a:t>
            </a:r>
            <a:r>
              <a:rPr lang="zh-CN" altLang="en-US"/>
              <a:t> </a:t>
            </a:r>
            <a:r>
              <a:rPr lang="en-US" altLang="zh-CN"/>
              <a:t>also</a:t>
            </a:r>
            <a:r>
              <a:rPr lang="zh-CN" altLang="en-US"/>
              <a:t> </a:t>
            </a:r>
            <a:r>
              <a:rPr lang="en-US" altLang="zh-CN"/>
              <a:t>find</a:t>
            </a:r>
            <a:r>
              <a:rPr lang="zh-CN" altLang="en-US"/>
              <a:t> </a:t>
            </a:r>
            <a:r>
              <a:rPr lang="en-US" altLang="zh-CN"/>
              <a:t>this</a:t>
            </a:r>
            <a:r>
              <a:rPr lang="zh-CN" altLang="en-US"/>
              <a:t> </a:t>
            </a:r>
            <a:r>
              <a:rPr lang="en-US" altLang="zh-CN"/>
              <a:t>tool</a:t>
            </a:r>
            <a:r>
              <a:rPr lang="zh-CN" altLang="en-US"/>
              <a:t> </a:t>
            </a:r>
            <a:r>
              <a:rPr lang="en-US" altLang="zh-CN"/>
              <a:t>in</a:t>
            </a:r>
            <a:r>
              <a:rPr lang="zh-CN" altLang="en-US"/>
              <a:t> </a:t>
            </a:r>
            <a:r>
              <a:rPr lang="en-US" altLang="zh-CN"/>
              <a:t>our</a:t>
            </a:r>
            <a:r>
              <a:rPr lang="zh-CN" altLang="en-US"/>
              <a:t> </a:t>
            </a:r>
            <a:r>
              <a:rPr lang="en-US" altLang="zh-CN" err="1"/>
              <a:t>github</a:t>
            </a:r>
            <a:r>
              <a:rPr lang="zh-CN" altLang="en-US"/>
              <a:t> </a:t>
            </a:r>
            <a:r>
              <a:rPr lang="en-US" altLang="zh-CN" err="1"/>
              <a:t>lnk</a:t>
            </a:r>
            <a:r>
              <a:rPr lang="zh-CN" altLang="en-US"/>
              <a:t> </a:t>
            </a: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21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8531063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Ok.</a:t>
            </a:r>
            <a:r>
              <a:rPr lang="zh-CN" altLang="en-US"/>
              <a:t> </a:t>
            </a:r>
            <a:r>
              <a:rPr lang="en-US" altLang="zh-CN"/>
              <a:t>After</a:t>
            </a:r>
            <a:r>
              <a:rPr lang="zh-CN" altLang="en-US"/>
              <a:t> </a:t>
            </a:r>
            <a:r>
              <a:rPr lang="en-US" altLang="zh-CN"/>
              <a:t>identifying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target</a:t>
            </a:r>
            <a:r>
              <a:rPr lang="zh-CN" altLang="en-US"/>
              <a:t> </a:t>
            </a:r>
            <a:r>
              <a:rPr lang="en-US" altLang="zh-CN"/>
              <a:t>functions,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second</a:t>
            </a:r>
            <a:r>
              <a:rPr lang="zh-CN" altLang="en-US"/>
              <a:t> </a:t>
            </a:r>
            <a:r>
              <a:rPr lang="en-US" altLang="zh-CN"/>
              <a:t>step</a:t>
            </a:r>
            <a:r>
              <a:rPr lang="zh-CN" altLang="en-US"/>
              <a:t> </a:t>
            </a:r>
            <a:r>
              <a:rPr lang="en-US" altLang="zh-CN"/>
              <a:t>will</a:t>
            </a:r>
            <a:r>
              <a:rPr lang="zh-CN" altLang="en-US"/>
              <a:t> </a:t>
            </a:r>
            <a:r>
              <a:rPr lang="en-US" altLang="zh-CN"/>
              <a:t>be</a:t>
            </a:r>
            <a:r>
              <a:rPr lang="zh-CN" altLang="en-US"/>
              <a:t> </a:t>
            </a:r>
            <a:r>
              <a:rPr lang="en-US" altLang="zh-CN"/>
              <a:t>iteratively</a:t>
            </a:r>
            <a:r>
              <a:rPr lang="zh-CN" altLang="en-US"/>
              <a:t> </a:t>
            </a:r>
            <a:r>
              <a:rPr lang="en-US" altLang="zh-CN"/>
              <a:t>unset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present</a:t>
            </a:r>
            <a:r>
              <a:rPr lang="zh-CN" altLang="en-US"/>
              <a:t> </a:t>
            </a:r>
            <a:r>
              <a:rPr lang="en-US" altLang="zh-CN"/>
              <a:t>bit</a:t>
            </a:r>
            <a:r>
              <a:rPr lang="zh-CN" altLang="en-US"/>
              <a:t> </a:t>
            </a:r>
            <a:r>
              <a:rPr lang="en-US" altLang="zh-CN"/>
              <a:t>of</a:t>
            </a:r>
            <a:r>
              <a:rPr lang="zh-CN" altLang="en-US"/>
              <a:t> </a:t>
            </a:r>
            <a:r>
              <a:rPr lang="en-US" altLang="zh-CN"/>
              <a:t>F1</a:t>
            </a:r>
            <a:r>
              <a:rPr lang="zh-CN" altLang="en-US"/>
              <a:t> </a:t>
            </a:r>
            <a:r>
              <a:rPr lang="en-US" altLang="zh-CN"/>
              <a:t>&amp;</a:t>
            </a:r>
            <a:r>
              <a:rPr lang="zh-CN" altLang="en-US"/>
              <a:t> </a:t>
            </a:r>
            <a:r>
              <a:rPr lang="en-US" altLang="zh-CN"/>
              <a:t>F2</a:t>
            </a:r>
            <a:r>
              <a:rPr lang="zh-CN" altLang="en-US"/>
              <a:t> </a:t>
            </a:r>
            <a:r>
              <a:rPr lang="en-US" altLang="zh-CN" sz="1200"/>
              <a:t>to</a:t>
            </a:r>
            <a:r>
              <a:rPr lang="zh-CN" altLang="en-US" sz="1200"/>
              <a:t> </a:t>
            </a:r>
            <a:r>
              <a:rPr lang="en-US" altLang="zh-CN" sz="1200"/>
              <a:t>intercept</a:t>
            </a:r>
            <a:r>
              <a:rPr lang="zh-CN" altLang="en-US" sz="1200"/>
              <a:t> </a:t>
            </a:r>
            <a:r>
              <a:rPr lang="en-US" altLang="zh-CN" sz="1200"/>
              <a:t>the</a:t>
            </a:r>
            <a:r>
              <a:rPr lang="zh-CN" altLang="en-US" sz="1200"/>
              <a:t> </a:t>
            </a:r>
            <a:r>
              <a:rPr lang="en-US" altLang="zh-CN" sz="1200"/>
              <a:t>VM.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22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571884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Because</a:t>
            </a:r>
            <a:r>
              <a:rPr lang="zh-CN" altLang="en-US"/>
              <a:t> </a:t>
            </a:r>
            <a:r>
              <a:rPr lang="en-US" altLang="zh-CN"/>
              <a:t>there</a:t>
            </a:r>
            <a:r>
              <a:rPr lang="zh-CN" altLang="en-US"/>
              <a:t> </a:t>
            </a:r>
            <a:r>
              <a:rPr lang="en-US" altLang="zh-CN"/>
              <a:t>is</a:t>
            </a:r>
            <a:r>
              <a:rPr lang="zh-CN" altLang="en-US"/>
              <a:t> </a:t>
            </a:r>
            <a:r>
              <a:rPr lang="en-US" altLang="zh-CN"/>
              <a:t>a</a:t>
            </a:r>
            <a:r>
              <a:rPr lang="zh-CN" altLang="en-US"/>
              <a:t> </a:t>
            </a:r>
            <a:r>
              <a:rPr lang="en-US" altLang="zh-CN"/>
              <a:t>loop,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attacker</a:t>
            </a:r>
            <a:r>
              <a:rPr lang="zh-CN" altLang="en-US"/>
              <a:t> </a:t>
            </a:r>
            <a:r>
              <a:rPr lang="en-US" altLang="zh-CN"/>
              <a:t>then</a:t>
            </a:r>
            <a:r>
              <a:rPr lang="zh-CN" altLang="en-US"/>
              <a:t> </a:t>
            </a:r>
            <a:r>
              <a:rPr lang="en-US" altLang="zh-CN"/>
              <a:t>observes</a:t>
            </a:r>
            <a:r>
              <a:rPr lang="zh-CN" altLang="en-US"/>
              <a:t> </a:t>
            </a:r>
            <a:r>
              <a:rPr lang="en-US" altLang="zh-CN"/>
              <a:t>repeated</a:t>
            </a:r>
            <a:r>
              <a:rPr lang="zh-CN" altLang="en-US"/>
              <a:t> </a:t>
            </a:r>
            <a:r>
              <a:rPr lang="en-US" altLang="zh-CN"/>
              <a:t>NPFs</a:t>
            </a:r>
            <a:r>
              <a:rPr lang="zh-CN" altLang="en-US"/>
              <a:t> </a:t>
            </a:r>
            <a:r>
              <a:rPr lang="en-US" altLang="zh-CN"/>
              <a:t>of</a:t>
            </a:r>
            <a:r>
              <a:rPr lang="zh-CN" altLang="en-US"/>
              <a:t> </a:t>
            </a:r>
            <a:r>
              <a:rPr lang="en-US" altLang="zh-CN"/>
              <a:t>Function</a:t>
            </a:r>
            <a:r>
              <a:rPr lang="zh-CN" altLang="en-US"/>
              <a:t> </a:t>
            </a:r>
            <a:r>
              <a:rPr lang="en-US" altLang="zh-CN"/>
              <a:t>one</a:t>
            </a:r>
            <a:r>
              <a:rPr lang="zh-CN" altLang="en-US"/>
              <a:t> </a:t>
            </a:r>
            <a:r>
              <a:rPr lang="en-US" altLang="zh-CN"/>
              <a:t>and</a:t>
            </a:r>
            <a:r>
              <a:rPr lang="zh-CN" altLang="en-US"/>
              <a:t> </a:t>
            </a:r>
            <a:r>
              <a:rPr lang="en-US" altLang="zh-CN"/>
              <a:t>Function</a:t>
            </a:r>
            <a:r>
              <a:rPr lang="zh-CN" altLang="en-US"/>
              <a:t> </a:t>
            </a:r>
            <a:r>
              <a:rPr lang="en-US" altLang="zh-CN"/>
              <a:t>2,</a:t>
            </a:r>
            <a:r>
              <a:rPr lang="zh-CN" altLang="en-US"/>
              <a:t> </a:t>
            </a:r>
            <a:r>
              <a:rPr lang="en-US" altLang="zh-CN"/>
              <a:t>which</a:t>
            </a:r>
            <a:r>
              <a:rPr lang="zh-CN" altLang="en-US"/>
              <a:t> </a:t>
            </a:r>
            <a:r>
              <a:rPr lang="en-US" altLang="zh-CN"/>
              <a:t>effectively</a:t>
            </a:r>
            <a:r>
              <a:rPr lang="zh-CN" altLang="en-US"/>
              <a:t> </a:t>
            </a:r>
            <a:r>
              <a:rPr lang="en-US" altLang="zh-CN"/>
              <a:t>intercept</a:t>
            </a:r>
            <a:r>
              <a:rPr lang="zh-CN" altLang="en-US"/>
              <a:t> </a:t>
            </a:r>
            <a:r>
              <a:rPr lang="en-US" altLang="zh-CN"/>
              <a:t>VM’s</a:t>
            </a:r>
            <a:r>
              <a:rPr lang="zh-CN" altLang="en-US"/>
              <a:t> </a:t>
            </a:r>
            <a:r>
              <a:rPr lang="en-US" altLang="zh-CN"/>
              <a:t>execution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23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1023391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After intercepting VM using NPF, the attacker only needs to get ciphertext at certain execution points.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24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0386686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Here</a:t>
            </a:r>
            <a:r>
              <a:rPr lang="zh-CN" altLang="en-US"/>
              <a:t> </a:t>
            </a:r>
            <a:r>
              <a:rPr lang="en-US" altLang="zh-CN"/>
              <a:t>In</a:t>
            </a:r>
            <a:r>
              <a:rPr lang="zh-CN" altLang="en-US"/>
              <a:t> </a:t>
            </a:r>
            <a:r>
              <a:rPr lang="en-US" altLang="zh-CN"/>
              <a:t>this</a:t>
            </a:r>
            <a:r>
              <a:rPr lang="zh-CN" altLang="en-US"/>
              <a:t> </a:t>
            </a:r>
            <a:r>
              <a:rPr lang="en-US" altLang="zh-CN"/>
              <a:t>case</a:t>
            </a:r>
            <a:r>
              <a:rPr lang="zh-CN" altLang="en-US"/>
              <a:t> </a:t>
            </a:r>
            <a:r>
              <a:rPr lang="en-US" altLang="zh-CN"/>
              <a:t>study,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attacker</a:t>
            </a:r>
            <a:r>
              <a:rPr lang="zh-CN" altLang="en-US"/>
              <a:t> </a:t>
            </a:r>
            <a:r>
              <a:rPr lang="en-US" altLang="zh-CN"/>
              <a:t>stop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VM</a:t>
            </a:r>
            <a:r>
              <a:rPr lang="zh-CN" altLang="en-US"/>
              <a:t> </a:t>
            </a:r>
            <a:r>
              <a:rPr lang="en-US" altLang="zh-CN"/>
              <a:t>when he intercept NPF of Function2,</a:t>
            </a:r>
            <a:r>
              <a:rPr lang="zh-CN" altLang="en-US"/>
              <a:t> </a:t>
            </a:r>
            <a:endParaRPr lang="en-US" altLang="zh-CN"/>
          </a:p>
          <a:p>
            <a:endParaRPr lang="en-US" altLang="zh-CN"/>
          </a:p>
          <a:p>
            <a:r>
              <a:rPr lang="en-US" altLang="zh-CN"/>
              <a:t>Because,</a:t>
            </a:r>
            <a:r>
              <a:rPr lang="zh-CN" altLang="en-US"/>
              <a:t> </a:t>
            </a:r>
            <a:r>
              <a:rPr lang="en-US" altLang="zh-CN"/>
              <a:t>at</a:t>
            </a:r>
            <a:r>
              <a:rPr lang="zh-CN" altLang="en-US"/>
              <a:t> </a:t>
            </a:r>
            <a:r>
              <a:rPr lang="en-US" altLang="zh-CN"/>
              <a:t>this</a:t>
            </a:r>
            <a:r>
              <a:rPr lang="zh-CN" altLang="en-US"/>
              <a:t> </a:t>
            </a:r>
            <a:r>
              <a:rPr lang="en-US" altLang="zh-CN"/>
              <a:t>execution</a:t>
            </a:r>
            <a:r>
              <a:rPr lang="zh-CN" altLang="en-US"/>
              <a:t> </a:t>
            </a:r>
            <a:r>
              <a:rPr lang="en-US" altLang="zh-CN"/>
              <a:t>point,</a:t>
            </a:r>
            <a:r>
              <a:rPr lang="zh-CN" altLang="en-US"/>
              <a:t> </a:t>
            </a:r>
            <a:r>
              <a:rPr lang="en-US" altLang="zh-CN" err="1"/>
              <a:t>BN_is_bit_Set</a:t>
            </a:r>
            <a:r>
              <a:rPr lang="zh-CN" altLang="en-US"/>
              <a:t> </a:t>
            </a:r>
            <a:r>
              <a:rPr lang="en-US" altLang="zh-CN"/>
              <a:t>just</a:t>
            </a:r>
            <a:r>
              <a:rPr lang="zh-CN" altLang="en-US"/>
              <a:t> </a:t>
            </a:r>
            <a:r>
              <a:rPr lang="en-US" altLang="zh-CN"/>
              <a:t>finished,</a:t>
            </a:r>
            <a:r>
              <a:rPr lang="zh-CN" altLang="en-US"/>
              <a:t> </a:t>
            </a:r>
            <a:r>
              <a:rPr lang="en-US" altLang="zh-CN"/>
              <a:t>one</a:t>
            </a:r>
            <a:r>
              <a:rPr lang="zh-CN" altLang="en-US"/>
              <a:t> </a:t>
            </a:r>
            <a:r>
              <a:rPr lang="en-US" altLang="zh-CN"/>
              <a:t>bit</a:t>
            </a:r>
            <a:r>
              <a:rPr lang="zh-CN" altLang="en-US"/>
              <a:t> </a:t>
            </a:r>
            <a:r>
              <a:rPr lang="en-US" altLang="zh-CN"/>
              <a:t>of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secret</a:t>
            </a:r>
            <a:r>
              <a:rPr lang="zh-CN" altLang="en-US"/>
              <a:t> </a:t>
            </a:r>
            <a:r>
              <a:rPr lang="en-US" altLang="zh-CN"/>
              <a:t>is</a:t>
            </a:r>
            <a:r>
              <a:rPr lang="zh-CN" altLang="en-US"/>
              <a:t> </a:t>
            </a:r>
            <a:r>
              <a:rPr lang="en-US" altLang="zh-CN"/>
              <a:t>in</a:t>
            </a:r>
            <a:r>
              <a:rPr lang="zh-CN" altLang="en-US"/>
              <a:t> </a:t>
            </a:r>
            <a:r>
              <a:rPr lang="en-US" altLang="zh-CN"/>
              <a:t>RAX</a:t>
            </a:r>
            <a:r>
              <a:rPr lang="zh-CN" altLang="en-US"/>
              <a:t> </a:t>
            </a:r>
            <a:r>
              <a:rPr lang="en-US" altLang="zh-CN"/>
              <a:t>register</a:t>
            </a:r>
            <a:r>
              <a:rPr lang="zh-CN" altLang="en-US"/>
              <a:t> </a:t>
            </a:r>
            <a:r>
              <a:rPr lang="en-US" altLang="zh-CN"/>
              <a:t>right</a:t>
            </a:r>
            <a:r>
              <a:rPr lang="zh-CN" altLang="en-US"/>
              <a:t> </a:t>
            </a:r>
            <a:r>
              <a:rPr lang="en-US" altLang="zh-CN"/>
              <a:t>now,</a:t>
            </a:r>
            <a:r>
              <a:rPr lang="zh-CN" altLang="en-US"/>
              <a:t> </a:t>
            </a:r>
            <a:r>
              <a:rPr lang="en-US" altLang="zh-CN"/>
              <a:t>and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program</a:t>
            </a:r>
            <a:r>
              <a:rPr lang="zh-CN" altLang="en-US"/>
              <a:t> </a:t>
            </a:r>
            <a:r>
              <a:rPr lang="en-US" altLang="zh-CN"/>
              <a:t>is</a:t>
            </a:r>
            <a:r>
              <a:rPr lang="zh-CN" altLang="en-US"/>
              <a:t> </a:t>
            </a:r>
            <a:r>
              <a:rPr lang="en-US" altLang="zh-CN"/>
              <a:t>trying</a:t>
            </a:r>
            <a:r>
              <a:rPr lang="zh-CN" altLang="en-US"/>
              <a:t> </a:t>
            </a:r>
            <a:r>
              <a:rPr lang="en-US" altLang="zh-CN"/>
              <a:t>to</a:t>
            </a:r>
            <a:r>
              <a:rPr lang="zh-CN" altLang="en-US"/>
              <a:t> </a:t>
            </a:r>
            <a:r>
              <a:rPr lang="en-US" altLang="zh-CN"/>
              <a:t>return,</a:t>
            </a:r>
            <a:r>
              <a:rPr lang="zh-CN" altLang="en-US"/>
              <a:t>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25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9968368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attacker</a:t>
            </a:r>
            <a:r>
              <a:rPr lang="zh-CN" altLang="en-US"/>
              <a:t> </a:t>
            </a:r>
            <a:r>
              <a:rPr lang="en-US" altLang="zh-CN"/>
              <a:t>just</a:t>
            </a:r>
            <a:r>
              <a:rPr lang="zh-CN" altLang="en-US"/>
              <a:t> </a:t>
            </a:r>
            <a:r>
              <a:rPr lang="en-US" altLang="zh-CN"/>
              <a:t>keeps</a:t>
            </a:r>
            <a:r>
              <a:rPr lang="zh-CN" altLang="en-US"/>
              <a:t> </a:t>
            </a:r>
            <a:r>
              <a:rPr lang="en-US" altLang="zh-CN"/>
              <a:t>not</a:t>
            </a:r>
            <a:r>
              <a:rPr lang="zh-CN" altLang="en-US"/>
              <a:t> </a:t>
            </a:r>
            <a:r>
              <a:rPr lang="en-US" altLang="zh-CN"/>
              <a:t>handling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NPF,,</a:t>
            </a:r>
            <a:r>
              <a:rPr lang="zh-CN" altLang="en-US"/>
              <a:t>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26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2773642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and</a:t>
            </a:r>
            <a:r>
              <a:rPr lang="zh-CN" altLang="en-US"/>
              <a:t> </a:t>
            </a:r>
            <a:r>
              <a:rPr lang="en-US" altLang="zh-CN"/>
              <a:t>eventually,</a:t>
            </a:r>
            <a:r>
              <a:rPr lang="zh-CN" altLang="en-US"/>
              <a:t> </a:t>
            </a:r>
            <a:r>
              <a:rPr lang="en-US" altLang="zh-CN"/>
              <a:t>some</a:t>
            </a:r>
            <a:r>
              <a:rPr lang="zh-CN" altLang="en-US"/>
              <a:t> </a:t>
            </a:r>
            <a:r>
              <a:rPr lang="en-US" altLang="zh-CN"/>
              <a:t>time-driven</a:t>
            </a:r>
            <a:r>
              <a:rPr lang="zh-CN" altLang="en-US"/>
              <a:t> </a:t>
            </a:r>
            <a:r>
              <a:rPr lang="en-US" altLang="zh-CN"/>
              <a:t>interrupts</a:t>
            </a:r>
            <a:r>
              <a:rPr lang="zh-CN" altLang="en-US"/>
              <a:t> </a:t>
            </a:r>
            <a:r>
              <a:rPr lang="en-US" altLang="zh-CN"/>
              <a:t>will</a:t>
            </a:r>
            <a:r>
              <a:rPr lang="zh-CN" altLang="en-US"/>
              <a:t> </a:t>
            </a:r>
            <a:r>
              <a:rPr lang="en-US" altLang="zh-CN"/>
              <a:t>occupy.</a:t>
            </a:r>
            <a:r>
              <a:rPr lang="zh-CN" altLang="en-US"/>
              <a:t>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27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853836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When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attacker</a:t>
            </a:r>
            <a:r>
              <a:rPr lang="zh-CN" altLang="en-US"/>
              <a:t> </a:t>
            </a:r>
            <a:r>
              <a:rPr lang="en-US" altLang="zh-CN"/>
              <a:t>observe</a:t>
            </a:r>
            <a:r>
              <a:rPr lang="zh-CN" altLang="en-US"/>
              <a:t> </a:t>
            </a:r>
            <a:r>
              <a:rPr lang="en-US" altLang="zh-CN"/>
              <a:t>those</a:t>
            </a:r>
            <a:r>
              <a:rPr lang="zh-CN" altLang="en-US"/>
              <a:t> </a:t>
            </a:r>
            <a:r>
              <a:rPr lang="en-US" altLang="zh-CN"/>
              <a:t>interrupts,</a:t>
            </a:r>
            <a:r>
              <a:rPr lang="zh-CN" altLang="en-US"/>
              <a:t> </a:t>
            </a:r>
            <a:r>
              <a:rPr lang="en-US" altLang="zh-CN"/>
              <a:t>which</a:t>
            </a:r>
            <a:r>
              <a:rPr lang="zh-CN" altLang="en-US"/>
              <a:t> </a:t>
            </a:r>
            <a:r>
              <a:rPr lang="en-US" altLang="zh-CN"/>
              <a:t>means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VM</a:t>
            </a:r>
            <a:r>
              <a:rPr lang="zh-CN" altLang="en-US"/>
              <a:t> </a:t>
            </a:r>
            <a:r>
              <a:rPr lang="en-US" altLang="zh-CN"/>
              <a:t>switches</a:t>
            </a:r>
            <a:r>
              <a:rPr lang="zh-CN" altLang="en-US"/>
              <a:t> </a:t>
            </a:r>
            <a:r>
              <a:rPr lang="en-US" altLang="zh-CN"/>
              <a:t>to</a:t>
            </a:r>
            <a:r>
              <a:rPr lang="zh-CN" altLang="en-US"/>
              <a:t> </a:t>
            </a:r>
            <a:r>
              <a:rPr lang="en-US" altLang="zh-CN"/>
              <a:t>kernel</a:t>
            </a:r>
            <a:r>
              <a:rPr lang="zh-CN" altLang="en-US"/>
              <a:t> </a:t>
            </a:r>
            <a:r>
              <a:rPr lang="en-US" altLang="zh-CN"/>
              <a:t>right</a:t>
            </a:r>
            <a:r>
              <a:rPr lang="zh-CN" altLang="en-US"/>
              <a:t> </a:t>
            </a:r>
            <a:r>
              <a:rPr lang="en-US" altLang="zh-CN"/>
              <a:t>now,</a:t>
            </a:r>
            <a:r>
              <a:rPr lang="zh-CN" altLang="en-US"/>
              <a:t> </a:t>
            </a:r>
            <a:r>
              <a:rPr lang="en-US" altLang="zh-CN"/>
              <a:t>and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one</a:t>
            </a:r>
            <a:r>
              <a:rPr lang="zh-CN" altLang="en-US"/>
              <a:t> </a:t>
            </a:r>
            <a:r>
              <a:rPr lang="en-US" altLang="zh-CN"/>
              <a:t>bit</a:t>
            </a:r>
            <a:r>
              <a:rPr lang="zh-CN" altLang="en-US"/>
              <a:t> </a:t>
            </a:r>
            <a:r>
              <a:rPr lang="en-US" altLang="zh-CN"/>
              <a:t>of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secret</a:t>
            </a:r>
            <a:r>
              <a:rPr lang="zh-CN" altLang="en-US"/>
              <a:t> </a:t>
            </a:r>
            <a:r>
              <a:rPr lang="en-US" altLang="zh-CN"/>
              <a:t>should</a:t>
            </a:r>
            <a:r>
              <a:rPr lang="zh-CN" altLang="en-US"/>
              <a:t> </a:t>
            </a:r>
            <a:r>
              <a:rPr lang="en-US" altLang="zh-CN"/>
              <a:t>be</a:t>
            </a:r>
            <a:r>
              <a:rPr lang="zh-CN" altLang="en-US"/>
              <a:t> </a:t>
            </a:r>
            <a:r>
              <a:rPr lang="en-US" altLang="zh-CN"/>
              <a:t>stored</a:t>
            </a:r>
            <a:r>
              <a:rPr lang="zh-CN" altLang="en-US"/>
              <a:t> </a:t>
            </a:r>
            <a:r>
              <a:rPr lang="en-US" altLang="zh-CN"/>
              <a:t>in</a:t>
            </a:r>
            <a:r>
              <a:rPr lang="zh-CN" altLang="en-US"/>
              <a:t> </a:t>
            </a:r>
            <a:r>
              <a:rPr lang="en-US" altLang="zh-CN" err="1"/>
              <a:t>Pt_register</a:t>
            </a:r>
            <a:r>
              <a:rPr lang="en-US" altLang="zh-CN"/>
              <a:t>,</a:t>
            </a:r>
            <a:r>
              <a:rPr lang="zh-CN" altLang="en-US"/>
              <a:t> </a:t>
            </a:r>
            <a:endParaRPr lang="en-US" altLang="zh-CN"/>
          </a:p>
          <a:p>
            <a:endParaRPr lang="en-US" altLang="zh-CN"/>
          </a:p>
          <a:p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attacker</a:t>
            </a:r>
            <a:r>
              <a:rPr lang="zh-CN" altLang="en-US"/>
              <a:t> </a:t>
            </a:r>
            <a:r>
              <a:rPr lang="en-US" altLang="zh-CN"/>
              <a:t>then</a:t>
            </a:r>
            <a:r>
              <a:rPr lang="zh-CN" altLang="en-US"/>
              <a:t> </a:t>
            </a:r>
            <a:r>
              <a:rPr lang="en-US" altLang="zh-CN"/>
              <a:t>simply</a:t>
            </a:r>
            <a:r>
              <a:rPr lang="zh-CN" altLang="en-US"/>
              <a:t> </a:t>
            </a:r>
            <a:r>
              <a:rPr lang="en-US" altLang="zh-CN"/>
              <a:t>record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ciphertext</a:t>
            </a:r>
            <a:r>
              <a:rPr lang="zh-CN" altLang="en-US"/>
              <a:t> </a:t>
            </a:r>
            <a:r>
              <a:rPr lang="en-US" altLang="zh-CN"/>
              <a:t>,</a:t>
            </a:r>
            <a:r>
              <a:rPr lang="zh-CN" altLang="en-US"/>
              <a:t>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28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26717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I</a:t>
            </a:r>
            <a:r>
              <a:rPr lang="zh-CN" altLang="en-US"/>
              <a:t> </a:t>
            </a:r>
            <a:r>
              <a:rPr lang="en-US" altLang="zh-CN"/>
              <a:t>will</a:t>
            </a:r>
            <a:r>
              <a:rPr lang="zh-CN" altLang="en-US"/>
              <a:t> </a:t>
            </a:r>
            <a:r>
              <a:rPr lang="en-US" altLang="zh-CN"/>
              <a:t>start</a:t>
            </a:r>
            <a:r>
              <a:rPr lang="zh-CN" altLang="en-US"/>
              <a:t> </a:t>
            </a:r>
            <a:r>
              <a:rPr lang="en-US" altLang="zh-CN"/>
              <a:t>with</a:t>
            </a:r>
            <a:r>
              <a:rPr lang="zh-CN" altLang="en-US"/>
              <a:t> </a:t>
            </a:r>
            <a:r>
              <a:rPr lang="en-US" altLang="zh-CN"/>
              <a:t>some</a:t>
            </a:r>
            <a:r>
              <a:rPr lang="zh-CN" altLang="en-US"/>
              <a:t> </a:t>
            </a:r>
            <a:r>
              <a:rPr lang="en-US" altLang="zh-CN"/>
              <a:t>background</a:t>
            </a:r>
            <a:r>
              <a:rPr lang="zh-CN" altLang="en-US"/>
              <a:t> </a:t>
            </a:r>
            <a:r>
              <a:rPr lang="en-US" altLang="zh-CN"/>
              <a:t>information.</a:t>
            </a:r>
            <a:r>
              <a:rPr lang="zh-CN" altLang="en-US"/>
              <a:t> </a:t>
            </a:r>
            <a:r>
              <a:rPr lang="en-US" altLang="zh-CN"/>
              <a:t>trust</a:t>
            </a:r>
            <a:r>
              <a:rPr lang="zh-CN" altLang="en-US"/>
              <a:t> </a:t>
            </a:r>
            <a:r>
              <a:rPr lang="en-US" altLang="zh-CN"/>
              <a:t>might</a:t>
            </a:r>
            <a:r>
              <a:rPr lang="zh-CN" altLang="en-US"/>
              <a:t> </a:t>
            </a:r>
            <a:r>
              <a:rPr lang="en-US" altLang="zh-CN"/>
              <a:t>be</a:t>
            </a:r>
            <a:r>
              <a:rPr lang="zh-CN" altLang="en-US"/>
              <a:t> </a:t>
            </a:r>
            <a:r>
              <a:rPr lang="en-US" altLang="zh-CN"/>
              <a:t>one</a:t>
            </a:r>
            <a:r>
              <a:rPr lang="zh-CN" altLang="en-US"/>
              <a:t> </a:t>
            </a:r>
            <a:r>
              <a:rPr lang="en-US" altLang="zh-CN"/>
              <a:t>biggest</a:t>
            </a:r>
            <a:r>
              <a:rPr lang="zh-CN" altLang="en-US"/>
              <a:t> </a:t>
            </a:r>
            <a:r>
              <a:rPr lang="en-US" altLang="zh-CN"/>
              <a:t>problem</a:t>
            </a:r>
            <a:r>
              <a:rPr lang="zh-CN" altLang="en-US"/>
              <a:t> </a:t>
            </a:r>
            <a:r>
              <a:rPr lang="en-US" altLang="zh-CN"/>
              <a:t>in</a:t>
            </a:r>
            <a:r>
              <a:rPr lang="zh-CN" altLang="en-US"/>
              <a:t> </a:t>
            </a:r>
            <a:r>
              <a:rPr lang="en-US" altLang="zh-CN"/>
              <a:t>cloud</a:t>
            </a:r>
            <a:r>
              <a:rPr lang="zh-CN" altLang="en-US"/>
              <a:t> </a:t>
            </a:r>
            <a:r>
              <a:rPr lang="en-US" altLang="zh-CN"/>
              <a:t>computing.</a:t>
            </a:r>
            <a:r>
              <a:rPr lang="zh-CN" altLang="en-US"/>
              <a:t>  </a:t>
            </a:r>
            <a:endParaRPr lang="en-US" altLang="zh-CN"/>
          </a:p>
          <a:p>
            <a:pPr lvl="1"/>
            <a:r>
              <a:rPr lang="en-US" altLang="zh-CN"/>
              <a:t>Cloud</a:t>
            </a:r>
            <a:r>
              <a:rPr lang="zh-CN" altLang="en-US"/>
              <a:t> </a:t>
            </a:r>
            <a:r>
              <a:rPr lang="en-US" altLang="zh-CN"/>
              <a:t>users</a:t>
            </a:r>
            <a:r>
              <a:rPr lang="zh-CN" altLang="en-US"/>
              <a:t> </a:t>
            </a:r>
            <a:r>
              <a:rPr lang="en-US" altLang="zh-CN"/>
              <a:t>cannot</a:t>
            </a:r>
            <a:r>
              <a:rPr lang="zh-CN" altLang="en-US"/>
              <a:t> </a:t>
            </a:r>
            <a:r>
              <a:rPr lang="en-US" altLang="zh-CN"/>
              <a:t>trust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Cloud</a:t>
            </a:r>
            <a:r>
              <a:rPr lang="zh-CN" altLang="en-US"/>
              <a:t> </a:t>
            </a:r>
            <a:r>
              <a:rPr lang="en-US" altLang="zh-CN"/>
              <a:t>Service</a:t>
            </a:r>
            <a:r>
              <a:rPr lang="zh-CN" altLang="en-US"/>
              <a:t> </a:t>
            </a:r>
            <a:r>
              <a:rPr lang="en-US" altLang="zh-CN"/>
              <a:t>Provider.</a:t>
            </a:r>
            <a:r>
              <a:rPr lang="zh-CN" altLang="en-US"/>
              <a:t> </a:t>
            </a:r>
            <a:endParaRPr lang="en-US" altLang="zh-CN"/>
          </a:p>
          <a:p>
            <a:pPr lvl="1"/>
            <a:endParaRPr lang="en-US"/>
          </a:p>
          <a:p>
            <a:pPr lvl="1"/>
            <a:r>
              <a:rPr lang="en-US" altLang="zh-CN"/>
              <a:t>Their</a:t>
            </a:r>
            <a:r>
              <a:rPr lang="zh-CN" altLang="en-US"/>
              <a:t> </a:t>
            </a:r>
            <a:r>
              <a:rPr lang="en-US">
                <a:solidFill>
                  <a:srgbClr val="C00000"/>
                </a:solidFill>
              </a:rPr>
              <a:t>sensitive</a:t>
            </a:r>
            <a:r>
              <a:rPr lang="en-US"/>
              <a:t> data </a:t>
            </a:r>
            <a:r>
              <a:rPr lang="en-US" altLang="zh-CN"/>
              <a:t>is</a:t>
            </a:r>
            <a:r>
              <a:rPr lang="zh-CN" altLang="en-US"/>
              <a:t> </a:t>
            </a:r>
            <a:r>
              <a:rPr lang="en-US" altLang="zh-CN"/>
              <a:t>in</a:t>
            </a:r>
            <a:r>
              <a:rPr lang="zh-CN" altLang="en-US"/>
              <a:t> </a:t>
            </a:r>
            <a:r>
              <a:rPr lang="en-US" altLang="zh-CN"/>
              <a:t>danger</a:t>
            </a:r>
          </a:p>
          <a:p>
            <a:pPr lvl="1"/>
            <a:endParaRPr lang="en-US" altLang="zh-CN"/>
          </a:p>
          <a:p>
            <a:pPr lvl="1"/>
            <a:r>
              <a:rPr lang="en-US" altLang="zh-CN"/>
              <a:t>This,</a:t>
            </a:r>
            <a:r>
              <a:rPr lang="zh-CN" altLang="en-US"/>
              <a:t> </a:t>
            </a:r>
            <a:r>
              <a:rPr lang="en-US" altLang="zh-CN"/>
              <a:t>actually</a:t>
            </a:r>
            <a:r>
              <a:rPr lang="zh-CN" altLang="en-US"/>
              <a:t> </a:t>
            </a:r>
            <a:r>
              <a:rPr lang="en-US" altLang="zh-CN"/>
              <a:t>Restricts</a:t>
            </a:r>
            <a:r>
              <a:rPr lang="zh-CN" altLang="en-US"/>
              <a:t> </a:t>
            </a:r>
            <a:r>
              <a:rPr lang="en-US" altLang="zh-CN"/>
              <a:t>many</a:t>
            </a:r>
            <a:r>
              <a:rPr lang="zh-CN" altLang="en-US"/>
              <a:t> </a:t>
            </a:r>
            <a:r>
              <a:rPr lang="en-US" altLang="zh-CN"/>
              <a:t>potential</a:t>
            </a:r>
            <a:r>
              <a:rPr lang="zh-CN" altLang="en-US"/>
              <a:t> </a:t>
            </a:r>
            <a:r>
              <a:rPr lang="en-US" altLang="zh-CN"/>
              <a:t>cloud</a:t>
            </a:r>
            <a:r>
              <a:rPr lang="zh-CN" altLang="en-US"/>
              <a:t> </a:t>
            </a:r>
            <a:r>
              <a:rPr lang="en-US" altLang="zh-CN"/>
              <a:t>computing</a:t>
            </a:r>
            <a:r>
              <a:rPr lang="zh-CN" altLang="en-US"/>
              <a:t> </a:t>
            </a:r>
            <a:r>
              <a:rPr lang="en-US" altLang="zh-CN"/>
              <a:t>scenarios.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4080845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Since</a:t>
            </a:r>
            <a:r>
              <a:rPr lang="zh-CN" altLang="en-US"/>
              <a:t> </a:t>
            </a:r>
            <a:r>
              <a:rPr lang="en-US" altLang="zh-CN"/>
              <a:t>within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128-bit</a:t>
            </a:r>
            <a:r>
              <a:rPr lang="zh-CN" altLang="en-US"/>
              <a:t> </a:t>
            </a:r>
            <a:r>
              <a:rPr lang="en-US" altLang="zh-CN"/>
              <a:t>block,</a:t>
            </a:r>
            <a:r>
              <a:rPr lang="zh-CN" altLang="en-US"/>
              <a:t> </a:t>
            </a:r>
            <a:r>
              <a:rPr lang="en-US" altLang="zh-CN"/>
              <a:t>only</a:t>
            </a:r>
            <a:r>
              <a:rPr lang="zh-CN" altLang="en-US"/>
              <a:t> </a:t>
            </a:r>
            <a:r>
              <a:rPr lang="en-US" altLang="zh-CN"/>
              <a:t>RAX</a:t>
            </a:r>
            <a:r>
              <a:rPr lang="zh-CN" altLang="en-US"/>
              <a:t> </a:t>
            </a:r>
            <a:r>
              <a:rPr lang="en-US" altLang="zh-CN"/>
              <a:t>will</a:t>
            </a:r>
            <a:r>
              <a:rPr lang="zh-CN" altLang="en-US"/>
              <a:t> </a:t>
            </a:r>
            <a:r>
              <a:rPr lang="en-US" altLang="zh-CN"/>
              <a:t>change</a:t>
            </a:r>
            <a:r>
              <a:rPr lang="zh-CN" altLang="en-US"/>
              <a:t> </a:t>
            </a:r>
            <a:r>
              <a:rPr lang="en-US" altLang="zh-CN"/>
              <a:t>and</a:t>
            </a:r>
            <a:r>
              <a:rPr lang="zh-CN" altLang="en-US"/>
              <a:t> </a:t>
            </a:r>
            <a:r>
              <a:rPr lang="en-US" altLang="zh-CN"/>
              <a:t>only</a:t>
            </a:r>
            <a:r>
              <a:rPr lang="zh-CN" altLang="en-US"/>
              <a:t> </a:t>
            </a:r>
            <a:r>
              <a:rPr lang="en-US" altLang="zh-CN"/>
              <a:t>has</a:t>
            </a:r>
            <a:r>
              <a:rPr lang="zh-CN" altLang="en-US"/>
              <a:t> </a:t>
            </a:r>
            <a:r>
              <a:rPr lang="en-US" altLang="zh-CN"/>
              <a:t>two</a:t>
            </a:r>
            <a:r>
              <a:rPr lang="zh-CN" altLang="en-US"/>
              <a:t> </a:t>
            </a:r>
            <a:r>
              <a:rPr lang="en-US" altLang="zh-CN"/>
              <a:t>possible</a:t>
            </a:r>
            <a:r>
              <a:rPr lang="zh-CN" altLang="en-US"/>
              <a:t> </a:t>
            </a:r>
            <a:r>
              <a:rPr lang="en-US" altLang="zh-CN"/>
              <a:t>value</a:t>
            </a:r>
            <a:r>
              <a:rPr lang="zh-CN" altLang="en-US"/>
              <a:t> </a:t>
            </a:r>
            <a:r>
              <a:rPr lang="en-US" altLang="zh-CN"/>
              <a:t>0,</a:t>
            </a:r>
            <a:r>
              <a:rPr lang="zh-CN" altLang="en-US"/>
              <a:t> </a:t>
            </a:r>
            <a:r>
              <a:rPr lang="en-US" altLang="zh-CN"/>
              <a:t>1</a:t>
            </a:r>
          </a:p>
          <a:p>
            <a:r>
              <a:rPr lang="en-US" altLang="zh-CN"/>
              <a:t>So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attacker</a:t>
            </a:r>
            <a:r>
              <a:rPr lang="zh-CN" altLang="en-US"/>
              <a:t> </a:t>
            </a:r>
            <a:r>
              <a:rPr lang="en-US" altLang="zh-CN"/>
              <a:t>can</a:t>
            </a:r>
            <a:r>
              <a:rPr lang="zh-CN" altLang="en-US"/>
              <a:t> </a:t>
            </a:r>
            <a:r>
              <a:rPr lang="en-US" altLang="zh-CN" err="1"/>
              <a:t>easilly</a:t>
            </a:r>
            <a:r>
              <a:rPr lang="zh-CN" altLang="en-US"/>
              <a:t> </a:t>
            </a:r>
            <a:r>
              <a:rPr lang="en-US" altLang="zh-CN"/>
              <a:t>Build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dictionary,</a:t>
            </a:r>
            <a:r>
              <a:rPr lang="zh-CN" altLang="en-US"/>
              <a:t> </a:t>
            </a:r>
            <a:r>
              <a:rPr lang="en-US" altLang="zh-CN"/>
              <a:t>and</a:t>
            </a:r>
            <a:r>
              <a:rPr lang="zh-CN" altLang="en-US"/>
              <a:t> </a:t>
            </a:r>
            <a:r>
              <a:rPr lang="en-US" altLang="zh-CN"/>
              <a:t>use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dictionary</a:t>
            </a:r>
            <a:r>
              <a:rPr lang="zh-CN" altLang="en-US"/>
              <a:t> </a:t>
            </a:r>
            <a:r>
              <a:rPr lang="en-US" altLang="zh-CN"/>
              <a:t>to</a:t>
            </a:r>
            <a:r>
              <a:rPr lang="zh-CN" altLang="en-US"/>
              <a:t> </a:t>
            </a:r>
            <a:r>
              <a:rPr lang="en-US" altLang="zh-CN"/>
              <a:t>break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entire</a:t>
            </a:r>
            <a:r>
              <a:rPr lang="zh-CN" altLang="en-US"/>
              <a:t> </a:t>
            </a:r>
            <a:r>
              <a:rPr lang="en-US" altLang="zh-CN"/>
              <a:t>secret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29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5010889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>
                <a:ea typeface="等线"/>
              </a:rPr>
              <a:t>Thank you Mengyuan, I will take over for the rest of the presentation</a:t>
            </a:r>
            <a:endParaRPr lang="en-US">
              <a:ea typeface="等线"/>
              <a:cs typeface="Calibri" panose="020F0502020204030204"/>
            </a:endParaRPr>
          </a:p>
          <a:p>
            <a:endParaRPr lang="en-US" altLang="zh-CN">
              <a:ea typeface="等线"/>
              <a:cs typeface="Calibri"/>
            </a:endParaRPr>
          </a:p>
          <a:p>
            <a:r>
              <a:rPr lang="en-US" altLang="zh-CN">
                <a:ea typeface="等线"/>
                <a:cs typeface="Calibri"/>
              </a:rPr>
              <a:t>After learning all about our first attack primitive, let's continue with the second 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30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2112495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The collision attack works similar to attacks on secret dependent control flow.</a:t>
            </a:r>
          </a:p>
          <a:p>
            <a:r>
              <a:rPr lang="en-US">
                <a:cs typeface="Calibri"/>
              </a:rPr>
              <a:t>We require knowledge of the attacked code as well as a way to track the victims execution state, to know where we are in the code.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However, instead of observing branches or accesses to different memory locations depending on the secret, we observe value writes to a fixed location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32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9699636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The collision attack works similar to attacks on secret dependent control flow.</a:t>
            </a:r>
          </a:p>
          <a:p>
            <a:r>
              <a:rPr lang="en-US">
                <a:cs typeface="Calibri"/>
              </a:rPr>
              <a:t>We require knowledge of the attacked code as well as a way to track the victims execution state, to know where we are in the code.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In contrast to attacks on secret dependent control flow, we attack constant time code by observing certain memory write operations to fixed locations.</a:t>
            </a:r>
          </a:p>
          <a:p>
            <a:r>
              <a:rPr lang="en-US">
                <a:cs typeface="Calibri"/>
              </a:rPr>
              <a:t>In contrast to the collision attack, we do not learn the plaintext values for ciphertext </a:t>
            </a:r>
            <a:r>
              <a:rPr lang="en-US" err="1">
                <a:cs typeface="Calibri"/>
              </a:rPr>
              <a:t>blcoks</a:t>
            </a:r>
            <a:r>
              <a:rPr lang="en-US">
                <a:cs typeface="Calibri"/>
              </a:rPr>
              <a:t> but infer secret internal state variables by ciphertext changes.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So let's look at an concrete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33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6370614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Here, we se the code for a constant time swap operation.</a:t>
            </a:r>
          </a:p>
          <a:p>
            <a:r>
              <a:rPr lang="en-US">
                <a:cs typeface="Calibri"/>
              </a:rPr>
              <a:t>This construction is commonly used to write constant time code, by first computing all possible outcomes and then using </a:t>
            </a:r>
            <a:r>
              <a:rPr lang="en-US" err="1">
                <a:cs typeface="Calibri"/>
              </a:rPr>
              <a:t>cswap</a:t>
            </a:r>
            <a:r>
              <a:rPr lang="en-US">
                <a:cs typeface="Calibri"/>
              </a:rPr>
              <a:t> to select the correct one</a:t>
            </a:r>
          </a:p>
          <a:p>
            <a:r>
              <a:rPr lang="en-US">
                <a:cs typeface="Calibri"/>
              </a:rPr>
              <a:t>The important property of this code is that we always write to a and b, regardless whether the values are swapped or not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Probably don’t use</a:t>
            </a:r>
          </a:p>
          <a:p>
            <a:r>
              <a:rPr lang="en-US">
                <a:cs typeface="Calibri"/>
              </a:rPr>
              <a:t>One time square only</a:t>
            </a:r>
          </a:p>
          <a:p>
            <a:r>
              <a:rPr lang="en-US">
                <a:cs typeface="Calibri"/>
              </a:rPr>
              <a:t>Second time square and multiply</a:t>
            </a:r>
          </a:p>
          <a:p>
            <a:r>
              <a:rPr lang="en-US">
                <a:cs typeface="Calibri"/>
              </a:rPr>
              <a:t>Select which outcome we want to keep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34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1596998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First, we compute the selection mask, which will either be zero, or hex ff, depending on the value 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35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3542040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Next, we compute the update value x, by first building the </a:t>
            </a:r>
            <a:r>
              <a:rPr lang="en-US" err="1">
                <a:cs typeface="Calibri"/>
              </a:rPr>
              <a:t>xor</a:t>
            </a:r>
            <a:r>
              <a:rPr lang="en-US">
                <a:cs typeface="Calibri"/>
              </a:rPr>
              <a:t> of a and b.</a:t>
            </a:r>
          </a:p>
          <a:p>
            <a:r>
              <a:rPr lang="en-US">
                <a:cs typeface="Calibri"/>
              </a:rPr>
              <a:t>The and statement on the next line, clears x if mask was set to zero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36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326176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Final, we update the values in a and b by </a:t>
            </a:r>
            <a:r>
              <a:rPr lang="en-US" err="1">
                <a:cs typeface="Calibri"/>
              </a:rPr>
              <a:t>xoring</a:t>
            </a:r>
            <a:r>
              <a:rPr lang="en-US">
                <a:cs typeface="Calibri"/>
              </a:rPr>
              <a:t> them with the update value x</a:t>
            </a:r>
          </a:p>
          <a:p>
            <a:r>
              <a:rPr lang="en-US">
                <a:cs typeface="Calibri"/>
              </a:rPr>
              <a:t>If x was set to zero, nothing happens.</a:t>
            </a:r>
          </a:p>
          <a:p>
            <a:r>
              <a:rPr lang="en-US">
                <a:cs typeface="Calibri"/>
              </a:rPr>
              <a:t>If x still contains the </a:t>
            </a:r>
            <a:r>
              <a:rPr lang="en-US" err="1">
                <a:cs typeface="Calibri"/>
              </a:rPr>
              <a:t>xor</a:t>
            </a:r>
            <a:r>
              <a:rPr lang="en-US">
                <a:cs typeface="Calibri"/>
              </a:rPr>
              <a:t> of a and b, the two </a:t>
            </a:r>
            <a:r>
              <a:rPr lang="en-US" err="1">
                <a:cs typeface="Calibri"/>
              </a:rPr>
              <a:t>occurences</a:t>
            </a:r>
            <a:r>
              <a:rPr lang="en-US">
                <a:cs typeface="Calibri"/>
              </a:rPr>
              <a:t> of a will cancel each other out and a is updated to b</a:t>
            </a:r>
          </a:p>
          <a:p>
            <a:r>
              <a:rPr lang="en-US">
                <a:cs typeface="Calibri"/>
              </a:rPr>
              <a:t>As the write is uniform, we achieve the constant time property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So how can we attack this with our capabilities?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37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0929715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We simply need to observe the value of a and b before and after the execution of the </a:t>
            </a:r>
            <a:r>
              <a:rPr lang="en-US" err="1">
                <a:cs typeface="Calibri"/>
              </a:rPr>
              <a:t>cswap</a:t>
            </a:r>
            <a:r>
              <a:rPr lang="en-US">
                <a:cs typeface="Calibri"/>
              </a:rPr>
              <a:t> operation as shown on the right hand side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The fact whether they have changed or not gives us the secret state c</a:t>
            </a:r>
          </a:p>
          <a:p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Demonstranted</a:t>
            </a:r>
            <a:r>
              <a:rPr lang="en-US">
                <a:cs typeface="Calibri"/>
              </a:rPr>
              <a:t> in and end to end attack against </a:t>
            </a:r>
            <a:r>
              <a:rPr lang="en-US" err="1">
                <a:cs typeface="Calibri"/>
              </a:rPr>
              <a:t>EdDSA</a:t>
            </a:r>
            <a:r>
              <a:rPr lang="en-US">
                <a:cs typeface="Calibri"/>
              </a:rPr>
              <a:t> in </a:t>
            </a:r>
            <a:r>
              <a:rPr lang="en-US" err="1">
                <a:cs typeface="Calibri"/>
              </a:rPr>
              <a:t>openssh</a:t>
            </a:r>
            <a:r>
              <a:rPr lang="en-US">
                <a:cs typeface="Calibri"/>
              </a:rPr>
              <a:t> where the attacker simply has to send a handshake package to steal the secret key.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38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664954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Luca: I think this has a lot of repetition with the previous slide -&gt; hidden the slide for now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39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991780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To</a:t>
            </a:r>
            <a:r>
              <a:rPr lang="zh-CN" altLang="en-US"/>
              <a:t> </a:t>
            </a:r>
            <a:r>
              <a:rPr lang="en-US" altLang="zh-CN"/>
              <a:t>solve</a:t>
            </a:r>
            <a:r>
              <a:rPr lang="zh-CN" altLang="en-US"/>
              <a:t> </a:t>
            </a:r>
            <a:r>
              <a:rPr lang="en-US" altLang="zh-CN"/>
              <a:t>this</a:t>
            </a:r>
            <a:r>
              <a:rPr lang="zh-CN" altLang="en-US"/>
              <a:t> </a:t>
            </a:r>
            <a:r>
              <a:rPr lang="en-US" altLang="zh-CN"/>
              <a:t>problem,</a:t>
            </a:r>
            <a:r>
              <a:rPr lang="zh-CN" altLang="en-US"/>
              <a:t> </a:t>
            </a:r>
            <a:r>
              <a:rPr lang="en-US" altLang="zh-CN"/>
              <a:t>industry</a:t>
            </a:r>
            <a:r>
              <a:rPr lang="zh-CN" altLang="en-US"/>
              <a:t> </a:t>
            </a:r>
            <a:r>
              <a:rPr lang="en-US" altLang="zh-CN"/>
              <a:t>and</a:t>
            </a:r>
            <a:r>
              <a:rPr lang="zh-CN" altLang="en-US"/>
              <a:t> </a:t>
            </a:r>
            <a:r>
              <a:rPr lang="en-US" altLang="zh-CN"/>
              <a:t>academia</a:t>
            </a:r>
            <a:r>
              <a:rPr lang="zh-CN" altLang="en-US"/>
              <a:t> </a:t>
            </a:r>
            <a:r>
              <a:rPr lang="en-US" altLang="zh-CN"/>
              <a:t>move</a:t>
            </a:r>
            <a:r>
              <a:rPr lang="zh-CN" altLang="en-US"/>
              <a:t> </a:t>
            </a:r>
            <a:r>
              <a:rPr lang="en-US" altLang="zh-CN"/>
              <a:t>their</a:t>
            </a:r>
            <a:r>
              <a:rPr lang="zh-CN" altLang="en-US"/>
              <a:t> </a:t>
            </a:r>
            <a:r>
              <a:rPr lang="en-US" altLang="zh-CN"/>
              <a:t>attention</a:t>
            </a:r>
            <a:r>
              <a:rPr lang="zh-CN" altLang="en-US"/>
              <a:t> </a:t>
            </a:r>
            <a:r>
              <a:rPr lang="en-US" altLang="zh-CN"/>
              <a:t>to</a:t>
            </a:r>
            <a:r>
              <a:rPr lang="zh-CN" altLang="en-US"/>
              <a:t> </a:t>
            </a:r>
            <a:r>
              <a:rPr lang="en-US" altLang="zh-CN"/>
              <a:t>confidential</a:t>
            </a:r>
            <a:r>
              <a:rPr lang="zh-CN" altLang="en-US"/>
              <a:t> </a:t>
            </a:r>
            <a:r>
              <a:rPr lang="en-US" altLang="zh-CN"/>
              <a:t>computing.</a:t>
            </a:r>
            <a:r>
              <a:rPr lang="zh-CN" altLang="en-US"/>
              <a:t> </a:t>
            </a:r>
            <a:endParaRPr lang="en-US" altLang="zh-CN"/>
          </a:p>
          <a:p>
            <a:endParaRPr lang="en-US" altLang="zh-CN"/>
          </a:p>
          <a:p>
            <a:r>
              <a:rPr lang="en-US" altLang="zh-CN"/>
              <a:t>Confidential</a:t>
            </a:r>
            <a:r>
              <a:rPr lang="zh-CN" altLang="en-US"/>
              <a:t> </a:t>
            </a:r>
            <a:r>
              <a:rPr lang="en-US" altLang="zh-CN"/>
              <a:t>computing</a:t>
            </a:r>
            <a:r>
              <a:rPr lang="zh-CN" altLang="en-US"/>
              <a:t> </a:t>
            </a:r>
            <a:r>
              <a:rPr lang="en-US" altLang="zh-CN"/>
              <a:t>is</a:t>
            </a:r>
            <a:r>
              <a:rPr lang="zh-CN" altLang="en-US"/>
              <a:t> </a:t>
            </a:r>
            <a:r>
              <a:rPr lang="en-US" altLang="zh-CN"/>
              <a:t>achieved</a:t>
            </a:r>
            <a:r>
              <a:rPr lang="zh-CN" altLang="en-US"/>
              <a:t> </a:t>
            </a:r>
            <a:r>
              <a:rPr lang="en-US" altLang="zh-CN"/>
              <a:t>by</a:t>
            </a:r>
            <a:r>
              <a:rPr lang="zh-CN" altLang="en-US"/>
              <a:t> </a:t>
            </a:r>
            <a:r>
              <a:rPr lang="en-US" altLang="zh-CN"/>
              <a:t>some</a:t>
            </a:r>
            <a:r>
              <a:rPr lang="zh-CN" altLang="en-US"/>
              <a:t> </a:t>
            </a:r>
            <a:r>
              <a:rPr lang="en-US" altLang="zh-CN"/>
              <a:t>hardware-based</a:t>
            </a:r>
            <a:r>
              <a:rPr lang="zh-CN" altLang="en-US"/>
              <a:t> </a:t>
            </a:r>
            <a:r>
              <a:rPr lang="en-US" altLang="zh-CN"/>
              <a:t>features,</a:t>
            </a:r>
            <a:r>
              <a:rPr lang="zh-CN" altLang="en-US"/>
              <a:t> </a:t>
            </a:r>
            <a:r>
              <a:rPr lang="en-US" altLang="zh-CN"/>
              <a:t>which</a:t>
            </a:r>
            <a:r>
              <a:rPr lang="zh-CN" altLang="en-US"/>
              <a:t> </a:t>
            </a:r>
            <a:r>
              <a:rPr lang="en-US" altLang="zh-CN"/>
              <a:t>is</a:t>
            </a:r>
            <a:r>
              <a:rPr lang="zh-CN" altLang="en-US"/>
              <a:t> </a:t>
            </a:r>
            <a:r>
              <a:rPr lang="en-US" altLang="zh-CN"/>
              <a:t>called</a:t>
            </a:r>
            <a:r>
              <a:rPr lang="zh-CN" altLang="en-US"/>
              <a:t> </a:t>
            </a:r>
            <a:r>
              <a:rPr lang="en-US" altLang="zh-CN"/>
              <a:t>Trusted</a:t>
            </a:r>
            <a:r>
              <a:rPr lang="zh-CN" altLang="en-US"/>
              <a:t> </a:t>
            </a:r>
            <a:r>
              <a:rPr lang="en-US" altLang="zh-CN"/>
              <a:t>Execution</a:t>
            </a:r>
            <a:r>
              <a:rPr lang="zh-CN" altLang="en-US"/>
              <a:t> </a:t>
            </a:r>
            <a:r>
              <a:rPr lang="en-US" altLang="zh-CN"/>
              <a:t>environment</a:t>
            </a:r>
            <a:r>
              <a:rPr lang="zh-CN" altLang="en-US"/>
              <a:t> </a:t>
            </a:r>
            <a:r>
              <a:rPr lang="en-US" altLang="zh-CN"/>
              <a:t>(TEE).</a:t>
            </a:r>
            <a:r>
              <a:rPr lang="zh-CN" altLang="en-US"/>
              <a:t> </a:t>
            </a:r>
            <a:endParaRPr lang="en-US" altLang="zh-CN"/>
          </a:p>
          <a:p>
            <a:pPr lvl="1"/>
            <a:r>
              <a:rPr lang="en-US"/>
              <a:t>Most TEEs protect cloud user’s data against </a:t>
            </a:r>
            <a:r>
              <a:rPr lang="en-US" altLang="zh-CN"/>
              <a:t>privilege</a:t>
            </a:r>
            <a:r>
              <a:rPr lang="en-US"/>
              <a:t> </a:t>
            </a:r>
            <a:r>
              <a:rPr lang="en-US">
                <a:solidFill>
                  <a:srgbClr val="C00000"/>
                </a:solidFill>
              </a:rPr>
              <a:t>software attackers (even the hypervisor) </a:t>
            </a:r>
            <a:r>
              <a:rPr lang="en-US"/>
              <a:t>and </a:t>
            </a:r>
            <a:r>
              <a:rPr lang="en-US">
                <a:solidFill>
                  <a:srgbClr val="C00000"/>
                </a:solidFill>
              </a:rPr>
              <a:t>physical attackers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8490766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>
                <a:ea typeface="等线"/>
                <a:cs typeface="Calibri"/>
              </a:rPr>
              <a:t>This concludes the attack part of the talk.</a:t>
            </a:r>
          </a:p>
          <a:p>
            <a:endParaRPr lang="en-US" altLang="zh-CN">
              <a:ea typeface="等线"/>
              <a:cs typeface="Calibri"/>
            </a:endParaRPr>
          </a:p>
          <a:p>
            <a:r>
              <a:rPr lang="en-US" altLang="zh-CN">
                <a:ea typeface="等线"/>
                <a:cs typeface="Calibri"/>
              </a:rPr>
              <a:t>Let's continue with countermeasures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40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4293091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The most holistic solution to this problem, is to use probabilistic encryption, e.g. with a counter value that is updated before each write.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This way even if we write the same plaintext to the same location two times, we get different ciphertexts.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Probabilistic encryption is of course not new and there are many such schemes out there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In the context  of main memory encryption they face two main challenges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Storage overhead for the counters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And reduced performance due to fetching and updating the counters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42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59116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TODO: port slide to power point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43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9210057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In fact,</a:t>
            </a:r>
            <a:endParaRPr lang="en-US" dirty="0"/>
          </a:p>
          <a:p>
            <a:r>
              <a:rPr lang="en-US" dirty="0">
                <a:cs typeface="Calibri"/>
              </a:rPr>
              <a:t>looking at the currently available  TEE designs for large memory, we see that none of them use a probabilistic crypto system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Only the old SGX version with very limited memory size uses the holy grail of cryptography with freshness and integrity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44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8835342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However, for the two Intel solutions, we do not have access to the ciphertexts via software.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Thus we cannot carry out the attack as a software only attacker, like  for AMD SEV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45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8030379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Nonetheless, a physical attack could still carry out the attacks by observing the physical memory, e.g. by interposing the memory bus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So in principal these systems remain vulnerable to a physical attacker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46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9253518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Luca: TODO: </a:t>
            </a:r>
          </a:p>
          <a:p>
            <a:r>
              <a:rPr lang="en-US">
                <a:cs typeface="Calibri"/>
              </a:rPr>
              <a:t>- fix alignment</a:t>
            </a:r>
          </a:p>
          <a:p>
            <a:r>
              <a:rPr lang="en-US">
                <a:cs typeface="Calibri"/>
              </a:rPr>
              <a:t>- Figure does not make to much sense. I think we should explain this with a sequence of memory snapshots where a value repeats. This really</a:t>
            </a:r>
          </a:p>
          <a:p>
            <a:r>
              <a:rPr lang="en-US">
                <a:cs typeface="Calibri"/>
              </a:rPr>
              <a:t>Showcases the reasoning for freshness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47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00142781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Luca: TODO: </a:t>
            </a:r>
          </a:p>
          <a:p>
            <a:r>
              <a:rPr lang="en-US">
                <a:cs typeface="Calibri"/>
              </a:rPr>
              <a:t>- fix alignment</a:t>
            </a:r>
          </a:p>
          <a:p>
            <a:r>
              <a:rPr lang="en-US">
                <a:cs typeface="Calibri"/>
              </a:rPr>
              <a:t>- Figure does not make to much sense. I think we should explain this with a sequence of memory snapshots where a value repeats. This really</a:t>
            </a:r>
          </a:p>
          <a:p>
            <a:r>
              <a:rPr lang="en-US">
                <a:cs typeface="Calibri"/>
              </a:rPr>
              <a:t>Showcases the reasoning for freshness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48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77082931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>
                <a:ea typeface="等线"/>
              </a:rPr>
              <a:t>Since we do not have TEEs for large memory with probabilistic encryption, we should also have a way to solve this problem in software.</a:t>
            </a:r>
            <a:endParaRPr lang="en-US" altLang="zh-CN">
              <a:ea typeface="等线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49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2165091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There are two basic Strategies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The first one is to change the memory location each time we write our secret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This way, a different tweak is used at the new memory location, mimicking probabilistic encryption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50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225803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many </a:t>
            </a:r>
            <a:r>
              <a:rPr lang="en-US" altLang="zh-CN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exitsing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TEE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products,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enclave-based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TEE,,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VM-based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TEE,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AMD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Secure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encrypted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virtualization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(SEV),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Intel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TDX,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ARM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CCA,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VM-based TEEs, they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aiming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protect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entire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virtual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machine,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they are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very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user-friendly,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don’t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rewrite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code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5301606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The second strategy is too to add a counter/mask while processing the secret on the register level</a:t>
            </a:r>
          </a:p>
          <a:p>
            <a:r>
              <a:rPr lang="en-US" err="1">
                <a:cs typeface="Calibri"/>
              </a:rPr>
              <a:t>Whenwe</a:t>
            </a:r>
            <a:r>
              <a:rPr lang="en-US">
                <a:cs typeface="Calibri"/>
              </a:rPr>
              <a:t> read from memory we have to unmask the value first</a:t>
            </a:r>
          </a:p>
          <a:p>
            <a:r>
              <a:rPr lang="en-US">
                <a:cs typeface="Calibri"/>
              </a:rPr>
              <a:t>Before writing back we choose a new mask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51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29270418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Leading to a different ciphertext, although the payload stayed the same.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AMD also provided a report this AMD</a:t>
            </a:r>
            <a:endParaRPr lang="en-US"/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Transitions: However when implementing these strategies, we cannot look at our program in isolation but must consider the whole software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52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01989058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This is because there are two sources of context switches, which could  leak our unmasked secret value into a fixed memory location,</a:t>
            </a:r>
            <a:endParaRPr lang="en-US"/>
          </a:p>
          <a:p>
            <a:r>
              <a:rPr lang="en-US">
                <a:cs typeface="Calibri"/>
              </a:rPr>
              <a:t>where our countermeasures do not apply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53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21397749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The first one is the HV VM context switch, where the VMs register values get written into a memory structure called VMSA that is at a fixed </a:t>
            </a:r>
            <a:r>
              <a:rPr lang="en-US" err="1">
                <a:cs typeface="Calibri"/>
              </a:rPr>
              <a:t>loation</a:t>
            </a:r>
            <a:r>
              <a:rPr lang="en-US">
                <a:cs typeface="Calibri"/>
              </a:rPr>
              <a:t>.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Thus the attacker can leak the secret from the VMSA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54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03239960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This was exploited in an earlier paper and AMD provided a firmware patch, which adds freshness to this page.</a:t>
            </a:r>
          </a:p>
          <a:p>
            <a:r>
              <a:rPr lang="en-US">
                <a:cs typeface="Calibri"/>
              </a:rPr>
              <a:t>However note, that the VMSA  is just a single fixed page, so the cost is relatively low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55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4391252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The second context switch is the OS context switch inside the VM, e.g. to schedule between different processes.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Again the register values are written to a fixed location.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56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91631499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have provided a POC patch to fix this problem by randomizing the location of </a:t>
            </a:r>
            <a:r>
              <a:rPr lang="en-US" err="1"/>
              <a:t>pt_regs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Thus we have a now foundation to implement automated tools for securing user space processes in future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57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87085115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Luca: “How about PCB” what is this </a:t>
            </a:r>
            <a:r>
              <a:rPr lang="en-US" err="1">
                <a:cs typeface="Calibri"/>
              </a:rPr>
              <a:t>refering</a:t>
            </a:r>
            <a:r>
              <a:rPr lang="en-US">
                <a:cs typeface="Calibri"/>
              </a:rPr>
              <a:t> to? Our discussion of entry stack vs thread stack on </a:t>
            </a:r>
            <a:r>
              <a:rPr lang="en-US" err="1">
                <a:cs typeface="Calibri"/>
              </a:rPr>
              <a:t>webex</a:t>
            </a:r>
            <a:r>
              <a:rPr lang="en-US">
                <a:cs typeface="Calibri"/>
              </a:rPr>
              <a:t>?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Mengyuan:</a:t>
            </a:r>
            <a:r>
              <a:rPr lang="zh-CN" altLang="en-US">
                <a:cs typeface="Calibri"/>
              </a:rPr>
              <a:t> </a:t>
            </a:r>
            <a:r>
              <a:rPr lang="en-US" altLang="zh-CN">
                <a:cs typeface="Calibri"/>
              </a:rPr>
              <a:t>Yes.</a:t>
            </a:r>
            <a:r>
              <a:rPr lang="zh-CN" altLang="en-US">
                <a:cs typeface="Calibri"/>
              </a:rPr>
              <a:t> 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58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05964557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>
                <a:cs typeface="Calibri"/>
              </a:rPr>
              <a:t>We show that the ciphertext side channel affects the whole VM memory</a:t>
            </a:r>
            <a:endParaRPr lang="en-US" altLang="zh-CN">
              <a:ea typeface="等线 Light"/>
              <a:cs typeface="Calibri"/>
            </a:endParaRPr>
          </a:p>
          <a:p>
            <a:endParaRPr lang="en-CN">
              <a:cs typeface="Calibri"/>
            </a:endParaRPr>
          </a:p>
          <a:p>
            <a:r>
              <a:rPr lang="en-CN">
                <a:cs typeface="Calibri"/>
              </a:rPr>
              <a:t>And underlined this by several end to end attacks against state of the art constant </a:t>
            </a:r>
            <a:r>
              <a:rPr lang="en-CN" err="1">
                <a:cs typeface="Calibri"/>
              </a:rPr>
              <a:t>ime</a:t>
            </a:r>
            <a:r>
              <a:rPr lang="en-CN">
                <a:cs typeface="Calibri"/>
              </a:rPr>
              <a:t> crypto libraries</a:t>
            </a:r>
          </a:p>
          <a:p>
            <a:endParaRPr lang="en-CN">
              <a:cs typeface="Calibri"/>
            </a:endParaRPr>
          </a:p>
          <a:p>
            <a:r>
              <a:rPr lang="en-CN">
                <a:cs typeface="Calibri"/>
              </a:rPr>
              <a:t>Furthermore we discussed the potential applicability to other TEE designs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59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58954859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Thanks  you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We are happy to answer questions now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60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047197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Because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this,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AMD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already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adopted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CSP,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including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Google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Cloud,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Microsoft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Azure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IBM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cloud,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altLang="zh-CN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AMD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focus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paper,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since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commercial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available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VM-based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TEE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now.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773606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So</a:t>
            </a:r>
            <a:r>
              <a:rPr lang="zh-CN" altLang="en-US"/>
              <a:t> </a:t>
            </a:r>
            <a:r>
              <a:rPr lang="en-US" altLang="zh-CN"/>
              <a:t>how</a:t>
            </a:r>
            <a:r>
              <a:rPr lang="zh-CN" altLang="en-US"/>
              <a:t> </a:t>
            </a:r>
            <a:r>
              <a:rPr lang="en-US" altLang="zh-CN"/>
              <a:t>exactly</a:t>
            </a:r>
            <a:r>
              <a:rPr lang="zh-CN" altLang="en-US"/>
              <a:t> </a:t>
            </a:r>
            <a:r>
              <a:rPr lang="en-US" altLang="zh-CN"/>
              <a:t>TEE</a:t>
            </a:r>
            <a:r>
              <a:rPr lang="zh-CN" altLang="en-US"/>
              <a:t> </a:t>
            </a:r>
            <a:r>
              <a:rPr lang="en-US" altLang="zh-CN"/>
              <a:t>protect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data?</a:t>
            </a:r>
          </a:p>
          <a:p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key</a:t>
            </a:r>
            <a:r>
              <a:rPr lang="zh-CN" altLang="en-US"/>
              <a:t> </a:t>
            </a:r>
            <a:r>
              <a:rPr lang="en-US" altLang="zh-CN"/>
              <a:t>idea</a:t>
            </a:r>
            <a:r>
              <a:rPr lang="zh-CN" altLang="en-US"/>
              <a:t> </a:t>
            </a:r>
            <a:r>
              <a:rPr lang="en-US" altLang="zh-CN"/>
              <a:t>is</a:t>
            </a:r>
            <a:r>
              <a:rPr lang="zh-CN" altLang="en-US"/>
              <a:t> </a:t>
            </a:r>
            <a:r>
              <a:rPr lang="en-US" altLang="zh-CN"/>
              <a:t>to</a:t>
            </a:r>
            <a:r>
              <a:rPr lang="zh-CN" altLang="en-US"/>
              <a:t> </a:t>
            </a:r>
            <a:r>
              <a:rPr lang="en-US" altLang="zh-CN"/>
              <a:t>provide</a:t>
            </a:r>
            <a:r>
              <a:rPr lang="zh-CN" altLang="en-US"/>
              <a:t> </a:t>
            </a:r>
            <a:r>
              <a:rPr lang="en-US" altLang="zh-CN"/>
              <a:t>an</a:t>
            </a:r>
            <a:r>
              <a:rPr lang="zh-CN" altLang="en-US"/>
              <a:t> </a:t>
            </a:r>
            <a:r>
              <a:rPr lang="en-US" altLang="zh-CN"/>
              <a:t>isolated</a:t>
            </a:r>
            <a:r>
              <a:rPr lang="zh-CN" altLang="en-US"/>
              <a:t> </a:t>
            </a:r>
            <a:r>
              <a:rPr lang="en-US" altLang="zh-CN"/>
              <a:t>execution</a:t>
            </a:r>
            <a:r>
              <a:rPr lang="zh-CN" altLang="en-US"/>
              <a:t> </a:t>
            </a:r>
            <a:r>
              <a:rPr lang="en-US" altLang="zh-CN"/>
              <a:t>environment when data is within the CPU chip </a:t>
            </a:r>
          </a:p>
          <a:p>
            <a:endParaRPr lang="en-US"/>
          </a:p>
          <a:p>
            <a:endParaRPr lang="en-US"/>
          </a:p>
          <a:p>
            <a:r>
              <a:rPr lang="en-US" altLang="zh-CN"/>
              <a:t>figure</a:t>
            </a:r>
            <a:r>
              <a:rPr lang="zh-CN" altLang="en-US"/>
              <a:t> </a:t>
            </a:r>
            <a:r>
              <a:rPr lang="en-US" altLang="zh-CN"/>
              <a:t>is</a:t>
            </a:r>
            <a:r>
              <a:rPr lang="zh-CN" altLang="en-US"/>
              <a:t> </a:t>
            </a:r>
            <a:r>
              <a:rPr lang="en-US" altLang="zh-CN"/>
              <a:t>confusing</a:t>
            </a:r>
            <a:r>
              <a:rPr lang="zh-CN" altLang="en-US"/>
              <a:t> </a:t>
            </a:r>
            <a:endParaRPr lang="en-US" altLang="zh-CN"/>
          </a:p>
          <a:p>
            <a:r>
              <a:rPr lang="en-US" altLang="zh-CN"/>
              <a:t>package,</a:t>
            </a:r>
            <a:r>
              <a:rPr lang="zh-CN" altLang="en-US"/>
              <a:t> </a:t>
            </a:r>
            <a:endParaRPr lang="en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379312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When</a:t>
            </a:r>
            <a:r>
              <a:rPr lang="zh-CN" altLang="en-US"/>
              <a:t> </a:t>
            </a:r>
            <a:r>
              <a:rPr lang="en-US" altLang="zh-CN"/>
              <a:t>data</a:t>
            </a:r>
            <a:r>
              <a:rPr lang="zh-CN" altLang="en-US"/>
              <a:t> </a:t>
            </a:r>
            <a:r>
              <a:rPr lang="en-US" altLang="zh-CN"/>
              <a:t>goes</a:t>
            </a:r>
            <a:r>
              <a:rPr lang="zh-CN" altLang="en-US"/>
              <a:t> </a:t>
            </a:r>
            <a:r>
              <a:rPr lang="en-US" altLang="zh-CN"/>
              <a:t>out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CPU</a:t>
            </a:r>
            <a:r>
              <a:rPr lang="zh-CN" altLang="en-US"/>
              <a:t> </a:t>
            </a:r>
            <a:r>
              <a:rPr lang="en-US" altLang="zh-CN"/>
              <a:t>chip,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memory</a:t>
            </a:r>
            <a:r>
              <a:rPr lang="zh-CN" altLang="en-US"/>
              <a:t> </a:t>
            </a:r>
            <a:r>
              <a:rPr lang="en-US" altLang="zh-CN"/>
              <a:t>encryption</a:t>
            </a:r>
            <a:r>
              <a:rPr lang="zh-CN" altLang="en-US"/>
              <a:t> </a:t>
            </a:r>
            <a:r>
              <a:rPr lang="en-US" altLang="zh-CN"/>
              <a:t>seems</a:t>
            </a:r>
            <a:r>
              <a:rPr lang="zh-CN" altLang="en-US"/>
              <a:t> </a:t>
            </a:r>
            <a:r>
              <a:rPr lang="en-US" altLang="zh-CN"/>
              <a:t>to</a:t>
            </a:r>
            <a:r>
              <a:rPr lang="zh-CN" altLang="en-US"/>
              <a:t> </a:t>
            </a:r>
            <a:r>
              <a:rPr lang="en-US" altLang="zh-CN"/>
              <a:t>be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only</a:t>
            </a:r>
            <a:r>
              <a:rPr lang="zh-CN" altLang="en-US"/>
              <a:t> </a:t>
            </a:r>
            <a:r>
              <a:rPr lang="en-US" altLang="zh-CN"/>
              <a:t>way</a:t>
            </a:r>
            <a:r>
              <a:rPr lang="zh-CN" altLang="en-US"/>
              <a:t> </a:t>
            </a:r>
            <a:r>
              <a:rPr lang="en-US" altLang="zh-CN"/>
              <a:t>to</a:t>
            </a:r>
            <a:r>
              <a:rPr lang="zh-CN" altLang="en-US"/>
              <a:t> </a:t>
            </a:r>
            <a:r>
              <a:rPr lang="en-US" altLang="zh-CN"/>
              <a:t>protect</a:t>
            </a:r>
            <a:r>
              <a:rPr lang="zh-CN" altLang="en-US"/>
              <a:t> </a:t>
            </a:r>
            <a:r>
              <a:rPr lang="en-US" altLang="zh-CN"/>
              <a:t>data.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/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trike="sngStrike"/>
              <a:t>TEEs may use a memory encryption engine to  automatically encrypt data and decrypt data when write to or read  from the memory</a:t>
            </a:r>
            <a:endParaRPr lang="en-CN" strike="sngStrik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7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556925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Then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Lets</a:t>
            </a:r>
            <a:r>
              <a:rPr lang="zh-CN" altLang="en-US"/>
              <a:t> </a:t>
            </a:r>
            <a:r>
              <a:rPr lang="en-US" altLang="zh-CN"/>
              <a:t>look</a:t>
            </a:r>
            <a:r>
              <a:rPr lang="zh-CN" altLang="en-US"/>
              <a:t> </a:t>
            </a:r>
            <a:r>
              <a:rPr lang="en-US" altLang="zh-CN"/>
              <a:t>at</a:t>
            </a:r>
            <a:r>
              <a:rPr lang="zh-CN" altLang="en-US"/>
              <a:t> </a:t>
            </a:r>
            <a:r>
              <a:rPr lang="en-US" altLang="zh-CN"/>
              <a:t>how</a:t>
            </a:r>
            <a:r>
              <a:rPr lang="zh-CN" altLang="en-US"/>
              <a:t> </a:t>
            </a:r>
            <a:r>
              <a:rPr lang="en-US" altLang="zh-CN"/>
              <a:t>AMD</a:t>
            </a:r>
            <a:r>
              <a:rPr lang="zh-CN" altLang="en-US"/>
              <a:t> </a:t>
            </a:r>
            <a:r>
              <a:rPr lang="en-US" altLang="zh-CN"/>
              <a:t>SEV</a:t>
            </a:r>
            <a:r>
              <a:rPr lang="zh-CN" altLang="en-US"/>
              <a:t> </a:t>
            </a:r>
            <a:r>
              <a:rPr lang="en-US" altLang="zh-CN"/>
              <a:t>implements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memory</a:t>
            </a:r>
            <a:r>
              <a:rPr lang="zh-CN" altLang="en-US"/>
              <a:t> </a:t>
            </a:r>
            <a:r>
              <a:rPr lang="en-US" altLang="zh-CN"/>
              <a:t>encryption.</a:t>
            </a:r>
            <a:r>
              <a:rPr lang="zh-CN" altLang="en-US"/>
              <a:t> </a:t>
            </a:r>
            <a:r>
              <a:rPr lang="en-US" altLang="zh-CN"/>
              <a:t>There</a:t>
            </a:r>
            <a:r>
              <a:rPr lang="zh-CN" altLang="en-US"/>
              <a:t> </a:t>
            </a:r>
            <a:r>
              <a:rPr lang="en-US" altLang="zh-CN"/>
              <a:t>are</a:t>
            </a:r>
            <a:r>
              <a:rPr lang="zh-CN" altLang="en-US"/>
              <a:t> </a:t>
            </a:r>
            <a:r>
              <a:rPr lang="en-US" altLang="zh-CN"/>
              <a:t>actually</a:t>
            </a:r>
            <a:r>
              <a:rPr lang="zh-CN" altLang="en-US"/>
              <a:t> </a:t>
            </a:r>
            <a:r>
              <a:rPr lang="en-US" altLang="zh-CN"/>
              <a:t>some</a:t>
            </a:r>
            <a:r>
              <a:rPr lang="zh-CN" altLang="en-US"/>
              <a:t> </a:t>
            </a:r>
            <a:r>
              <a:rPr lang="en-US" altLang="zh-CN"/>
              <a:t>restrictions,</a:t>
            </a:r>
            <a:r>
              <a:rPr lang="zh-CN" altLang="en-US"/>
              <a:t> </a:t>
            </a:r>
            <a:r>
              <a:rPr lang="en-US" altLang="zh-CN"/>
              <a:t>Because</a:t>
            </a:r>
            <a:r>
              <a:rPr lang="zh-CN" altLang="en-US"/>
              <a:t> </a:t>
            </a:r>
            <a:r>
              <a:rPr lang="en-US" altLang="zh-CN"/>
              <a:t>VM’s</a:t>
            </a:r>
            <a:r>
              <a:rPr lang="zh-CN" altLang="en-US"/>
              <a:t> </a:t>
            </a:r>
            <a:r>
              <a:rPr lang="en-US" altLang="zh-CN"/>
              <a:t>memory</a:t>
            </a:r>
            <a:r>
              <a:rPr lang="zh-CN" altLang="en-US"/>
              <a:t> </a:t>
            </a:r>
            <a:r>
              <a:rPr lang="en-US" altLang="zh-CN"/>
              <a:t>is</a:t>
            </a:r>
            <a:r>
              <a:rPr lang="zh-CN" altLang="en-US"/>
              <a:t> </a:t>
            </a:r>
            <a:r>
              <a:rPr lang="en-US" altLang="zh-CN"/>
              <a:t>accessed</a:t>
            </a:r>
            <a:r>
              <a:rPr lang="zh-CN" altLang="en-US"/>
              <a:t> </a:t>
            </a:r>
            <a:r>
              <a:rPr lang="en-US" altLang="zh-CN"/>
              <a:t>randomly.</a:t>
            </a:r>
            <a:r>
              <a:rPr lang="zh-CN" altLang="en-US"/>
              <a:t> </a:t>
            </a:r>
            <a:endParaRPr lang="en-US" altLang="zh-CN"/>
          </a:p>
          <a:p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A510E-2782-1947-B26A-1F985ADB2488}" type="slidenum">
              <a:rPr lang="en-CN" smtClean="0"/>
              <a:t>8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457515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9EB9C-6A51-394D-9987-9EE42493C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B2CC9B-1FFD-6F4B-97D8-6591B2253A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4701C2-DC1D-9442-A3F9-A48B2FCAE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4A747-09C8-9545-B3FD-8331712670F3}" type="datetime1">
              <a:rPr lang="en-US" smtClean="0"/>
              <a:t>1/2/2024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ADBB1-0326-E840-9C53-5F05E7D7C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71F9AB-4030-EC43-99F4-F1FCCC377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5817774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197A0-3DC4-7745-872E-16DB621F2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0F65DE-683E-3E44-A5E6-D73DD0CFF8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DF1E5-0827-7A4E-8FE1-BDA49C6D5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154D4-4366-D94E-82E3-E4D1D77A6A74}" type="datetime1">
              <a:rPr lang="en-US" smtClean="0"/>
              <a:t>1/2/2024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964B1-2885-4448-9418-E0920DB0A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D6E4C-9F06-8F45-B2C8-E49C3035F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707099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78AE5F-E67A-7A44-B8E9-45F853C1A8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6D127-1EB9-3B49-9557-CBCF34F555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433BC-16C1-104B-97C7-CBB81A19A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3B647-FE84-7242-93D8-897E4B235EB3}" type="datetime1">
              <a:rPr lang="en-US" smtClean="0"/>
              <a:t>1/2/2024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23C394-9B81-F94A-8501-0196E7396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F81EC-DB0F-394B-BB18-7CB30A30F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89102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96DE3-5C27-2741-B093-CE037821C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D9EEA-3B58-3D45-AA2D-360FE73B9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EA285-6DB1-1742-AC86-423B97A86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83894-1E75-A745-83C8-9D4EF0583D60}" type="datetime1">
              <a:rPr lang="en-US" smtClean="0"/>
              <a:t>1/2/2024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96594-9187-0B42-AD05-B47569396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6EEBF7-10DD-684D-B887-9DEC18F0E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566791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8A535-EE19-784C-B5CC-9BC9990B9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047BB9-1209-3D40-B113-2EACD940F4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92607-EAB0-6240-92FF-7D2883970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644B-3BE5-0244-9345-1B7FAA795848}" type="datetime1">
              <a:rPr lang="en-US" smtClean="0"/>
              <a:t>1/2/2024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DDA1F-3374-4648-A6D8-14EB44D18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65BB5F-1436-094D-B998-57CBF0804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727446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20704-B55F-4D45-94F9-317B5AA6F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60261-92E9-DA49-BAC1-AC7603E0B3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C8998B-630C-334F-9E2C-0B67FF20B1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D749AD-5BF3-D448-8590-309E54E7B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4510F-78BC-FB45-896E-1E3C47D4ECD7}" type="datetime1">
              <a:rPr lang="en-US" smtClean="0"/>
              <a:t>1/2/2024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0134DF-F33F-4D42-B53D-05781A55C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04C203-3231-0B44-8EF7-BE8071F12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491892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068AB-0F82-8B41-BE91-E0DC71243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3E16E0-666A-CB43-B6CA-5B9E6EBB5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07B95E-BD79-E24D-8369-00D9E6DAE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CDCB03-4B23-2345-BF44-9A20247F87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F666D8-A44E-5448-9506-E3844F25D1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28B087-DCD3-9748-96EB-0F86961D3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9D3EF-EA06-584E-9E7E-365E248208C9}" type="datetime1">
              <a:rPr lang="en-US" smtClean="0"/>
              <a:t>1/2/2024</a:t>
            </a:fld>
            <a:endParaRPr lang="en-C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9E995C-7E5A-FF41-9AF6-DA820DD61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7391E7-8380-C44D-93B2-86230B031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935578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37D6E-915D-144C-8F78-0F4834AFC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370460-B4B2-A941-A9F5-3769B3E55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F4DC8-41E5-3B4F-B927-13ECCC33297E}" type="datetime1">
              <a:rPr lang="en-US" smtClean="0"/>
              <a:t>1/2/2024</a:t>
            </a:fld>
            <a:endParaRPr lang="en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BC3A7D-065A-B048-9E5C-771214179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2A36C8-289E-7543-A6DB-576731DB4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237451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9E3BE4-7A15-B04C-AA36-5FAE64994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EAEC-31B1-764B-B9BB-0F7CE5B4EA68}" type="datetime1">
              <a:rPr lang="en-US" smtClean="0"/>
              <a:t>1/2/2024</a:t>
            </a:fld>
            <a:endParaRPr lang="en-C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D52B71-5ABF-004B-9F06-637085F82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51F3BF-6FDC-9242-A80B-CC5A2288F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581153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EC940-C8C4-2F41-AB52-00222CC13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E8BA1-87E1-484E-AACC-7E970D08F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EF87F-8670-A443-B6ED-8412C18F2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B2B165-D003-6041-9245-4932DD9CB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91F0-0CD6-2045-B323-882CD5E8E178}" type="datetime1">
              <a:rPr lang="en-US" smtClean="0"/>
              <a:t>1/2/2024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85740F-5B44-9A49-8792-EFB27E85C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8C37E-3F22-5649-BF8D-F861A5564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746294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37942-1E8B-684E-AE91-2D74A02AF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AF28ED-E4D1-8345-A51E-16D96BF4C8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C83D92-689C-CA46-B3DB-89CBA432E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A561C7-8B42-3447-A935-681D4CDCD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0E42E-B251-E741-87DA-241FD888F983}" type="datetime1">
              <a:rPr lang="en-US" smtClean="0"/>
              <a:t>1/2/2024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7775C6-1281-A143-9423-DD8A07A26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86FBE3-9115-CC44-B988-57CCD2BC6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273526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374687-EADF-1E43-B22A-197DA5908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F99FDB-0A54-4440-BE3E-D7BDB56D0C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F3880-DF9E-4A49-887D-DF2C963389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617E1-84D0-1444-AF95-F9386414655F}" type="datetime1">
              <a:rPr lang="en-US" smtClean="0"/>
              <a:t>1/2/2024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D114E-16E3-CB44-8120-A781D3D23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6E4FA-6721-6E40-8F4B-58BDCF9CEF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BB778-C383-6D41-99BC-EC4F8473541C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0897539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312_624148A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391_89CE55B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36E_EE2979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microsoft.com/office/2018/10/relationships/comments" Target="../comments/modernComment_373_8969BC9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39D_461484A8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31E_BA231A07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sv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38A_68C84DC5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18/10/relationships/comments" Target="../comments/modernComment_302_C08D9FB5.xml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35E_E7FF782F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509EAA-68AE-8749-A3DB-891503CC8F0A}"/>
              </a:ext>
            </a:extLst>
          </p:cNvPr>
          <p:cNvSpPr/>
          <p:nvPr/>
        </p:nvSpPr>
        <p:spPr>
          <a:xfrm>
            <a:off x="3434202" y="4045219"/>
            <a:ext cx="8626643" cy="147739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350">
                <a:solidFill>
                  <a:schemeClr val="bg1"/>
                </a:solidFill>
                <a:latin typeface="Arial"/>
                <a:cs typeface="Arial"/>
              </a:rPr>
              <a:t>Mengyuan Li*</a:t>
            </a:r>
            <a:r>
              <a:rPr lang="en-US" altLang="zh-CN" sz="1350" baseline="30000">
                <a:solidFill>
                  <a:schemeClr val="bg1"/>
                </a:solidFill>
                <a:latin typeface="Arial"/>
                <a:ea typeface="等线"/>
                <a:cs typeface="Arial"/>
              </a:rPr>
              <a:t>1</a:t>
            </a:r>
            <a:r>
              <a:rPr lang="en-US" sz="1350">
                <a:solidFill>
                  <a:schemeClr val="bg1"/>
                </a:solidFill>
                <a:latin typeface="Arial"/>
                <a:cs typeface="Arial"/>
              </a:rPr>
              <a:t>, Luca Wilke*</a:t>
            </a:r>
            <a:r>
              <a:rPr lang="en-US" altLang="zh-CN" sz="1350" baseline="30000">
                <a:solidFill>
                  <a:schemeClr val="bg1"/>
                </a:solidFill>
                <a:latin typeface="Arial"/>
                <a:ea typeface="等线"/>
                <a:cs typeface="Arial"/>
              </a:rPr>
              <a:t>2</a:t>
            </a:r>
            <a:r>
              <a:rPr lang="en-US" sz="1350">
                <a:solidFill>
                  <a:schemeClr val="bg1"/>
                </a:solidFill>
                <a:latin typeface="Arial"/>
                <a:cs typeface="Arial"/>
              </a:rPr>
              <a:t>, Jan Wichelmann</a:t>
            </a:r>
            <a:r>
              <a:rPr lang="en-US" altLang="zh-CN" sz="1350" baseline="30000">
                <a:solidFill>
                  <a:schemeClr val="bg1"/>
                </a:solidFill>
                <a:latin typeface="Arial"/>
                <a:ea typeface="等线"/>
                <a:cs typeface="Arial"/>
              </a:rPr>
              <a:t>2</a:t>
            </a:r>
            <a:r>
              <a:rPr lang="en-US" sz="1350">
                <a:solidFill>
                  <a:schemeClr val="bg1"/>
                </a:solidFill>
                <a:latin typeface="Arial"/>
                <a:cs typeface="Arial"/>
              </a:rPr>
              <a:t>, Thomas Eisenbarth</a:t>
            </a:r>
            <a:r>
              <a:rPr lang="en-US" altLang="zh-CN" sz="1350" baseline="30000">
                <a:solidFill>
                  <a:schemeClr val="bg1"/>
                </a:solidFill>
                <a:latin typeface="Arial"/>
                <a:ea typeface="等线"/>
                <a:cs typeface="Arial"/>
              </a:rPr>
              <a:t>2</a:t>
            </a:r>
            <a:r>
              <a:rPr lang="en-US" sz="1350">
                <a:solidFill>
                  <a:schemeClr val="bg1"/>
                </a:solidFill>
                <a:latin typeface="Arial"/>
                <a:cs typeface="Arial"/>
              </a:rPr>
              <a:t>, Radu Teodorescu</a:t>
            </a:r>
            <a:r>
              <a:rPr lang="en-US" altLang="zh-CN" sz="1350" baseline="30000">
                <a:solidFill>
                  <a:schemeClr val="bg1"/>
                </a:solidFill>
                <a:latin typeface="Arial"/>
                <a:ea typeface="等线"/>
                <a:cs typeface="Arial"/>
              </a:rPr>
              <a:t>1</a:t>
            </a:r>
            <a:r>
              <a:rPr lang="en-US" sz="135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sz="1350" err="1">
                <a:solidFill>
                  <a:schemeClr val="bg1"/>
                </a:solidFill>
                <a:latin typeface="Arial"/>
                <a:cs typeface="Arial"/>
              </a:rPr>
              <a:t>Yinqian</a:t>
            </a:r>
            <a:r>
              <a:rPr lang="en-US" sz="1350">
                <a:solidFill>
                  <a:schemeClr val="bg1"/>
                </a:solidFill>
                <a:latin typeface="Arial"/>
                <a:cs typeface="Arial"/>
              </a:rPr>
              <a:t> Zhang</a:t>
            </a:r>
            <a:r>
              <a:rPr lang="en-US" altLang="zh-CN" sz="1350" baseline="30000">
                <a:solidFill>
                  <a:schemeClr val="bg1"/>
                </a:solidFill>
                <a:latin typeface="Arial"/>
                <a:ea typeface="等线"/>
                <a:cs typeface="Arial"/>
              </a:rPr>
              <a:t>3</a:t>
            </a:r>
          </a:p>
          <a:p>
            <a:endParaRPr lang="en-US" altLang="zh-CN" sz="1351" baseline="300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en-US" sz="1350">
                <a:solidFill>
                  <a:schemeClr val="bg1"/>
                </a:solidFill>
                <a:latin typeface="Arial"/>
                <a:cs typeface="Arial"/>
              </a:rPr>
              <a:t>li.7533@osu.edu, </a:t>
            </a:r>
            <a:r>
              <a:rPr lang="zh-CN" altLang="en-US" sz="1350">
                <a:solidFill>
                  <a:schemeClr val="bg1"/>
                </a:solidFill>
                <a:latin typeface="Arial"/>
                <a:cs typeface="Arial"/>
              </a:rPr>
              <a:t>  </a:t>
            </a:r>
            <a:r>
              <a:rPr lang="en-US" sz="1350" err="1">
                <a:solidFill>
                  <a:schemeClr val="bg1"/>
                </a:solidFill>
                <a:latin typeface="Arial"/>
                <a:cs typeface="Arial"/>
              </a:rPr>
              <a:t>l.wilke@uni-luebeck.de</a:t>
            </a:r>
            <a:endParaRPr lang="en-US" sz="135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sz="135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altLang="zh-CN" sz="1350" baseline="30000">
                <a:solidFill>
                  <a:schemeClr val="bg1"/>
                </a:solidFill>
                <a:ea typeface="等线"/>
              </a:rPr>
              <a:t>1</a:t>
            </a:r>
            <a:r>
              <a:rPr lang="en-US" altLang="zh-CN" sz="1350">
                <a:solidFill>
                  <a:schemeClr val="bg1"/>
                </a:solidFill>
                <a:ea typeface="等线"/>
              </a:rPr>
              <a:t>The</a:t>
            </a:r>
            <a:r>
              <a:rPr lang="zh-CN" altLang="en-US" sz="1350">
                <a:solidFill>
                  <a:schemeClr val="bg1"/>
                </a:solidFill>
                <a:ea typeface="等线"/>
              </a:rPr>
              <a:t> </a:t>
            </a:r>
            <a:r>
              <a:rPr lang="en-US" altLang="zh-CN" sz="1350">
                <a:solidFill>
                  <a:schemeClr val="bg1"/>
                </a:solidFill>
                <a:ea typeface="等线"/>
              </a:rPr>
              <a:t>Ohio</a:t>
            </a:r>
            <a:r>
              <a:rPr lang="zh-CN" altLang="en-US" sz="1350">
                <a:solidFill>
                  <a:schemeClr val="bg1"/>
                </a:solidFill>
                <a:ea typeface="等线"/>
              </a:rPr>
              <a:t> </a:t>
            </a:r>
            <a:r>
              <a:rPr lang="en-US" altLang="zh-CN" sz="1350">
                <a:solidFill>
                  <a:schemeClr val="bg1"/>
                </a:solidFill>
                <a:ea typeface="等线"/>
              </a:rPr>
              <a:t>State</a:t>
            </a:r>
            <a:r>
              <a:rPr lang="zh-CN" altLang="en-US" sz="1350">
                <a:solidFill>
                  <a:schemeClr val="bg1"/>
                </a:solidFill>
                <a:ea typeface="等线"/>
              </a:rPr>
              <a:t> </a:t>
            </a:r>
            <a:r>
              <a:rPr lang="en-US" altLang="zh-CN" sz="1350">
                <a:solidFill>
                  <a:schemeClr val="bg1"/>
                </a:solidFill>
                <a:ea typeface="等线"/>
              </a:rPr>
              <a:t>University,</a:t>
            </a:r>
            <a:r>
              <a:rPr lang="en-US" sz="1350">
                <a:solidFill>
                  <a:schemeClr val="bg1"/>
                </a:solidFill>
              </a:rPr>
              <a:t> </a:t>
            </a:r>
            <a:r>
              <a:rPr lang="en-US" altLang="zh-CN" sz="1350" baseline="30000">
                <a:solidFill>
                  <a:schemeClr val="bg1"/>
                </a:solidFill>
                <a:ea typeface="等线"/>
              </a:rPr>
              <a:t>2</a:t>
            </a:r>
            <a:r>
              <a:rPr lang="en-US" sz="1350">
                <a:solidFill>
                  <a:schemeClr val="bg1"/>
                </a:solidFill>
              </a:rPr>
              <a:t>University of Lübeck</a:t>
            </a:r>
            <a:r>
              <a:rPr lang="en-US" altLang="zh-CN" sz="1350">
                <a:solidFill>
                  <a:schemeClr val="bg1"/>
                </a:solidFill>
                <a:ea typeface="等线"/>
              </a:rPr>
              <a:t>,</a:t>
            </a:r>
            <a:r>
              <a:rPr lang="zh-CN" altLang="en-US" sz="1350">
                <a:solidFill>
                  <a:schemeClr val="bg1"/>
                </a:solidFill>
                <a:ea typeface="等线"/>
              </a:rPr>
              <a:t> </a:t>
            </a:r>
            <a:r>
              <a:rPr lang="en-US" altLang="zh-CN" sz="1350" baseline="30000">
                <a:solidFill>
                  <a:schemeClr val="bg1"/>
                </a:solidFill>
                <a:ea typeface="等线"/>
              </a:rPr>
              <a:t>3</a:t>
            </a:r>
            <a:r>
              <a:rPr lang="en-US" sz="1350">
                <a:solidFill>
                  <a:schemeClr val="bg1"/>
                </a:solidFill>
              </a:rPr>
              <a:t>Southern University of Science and Technology</a:t>
            </a:r>
            <a:br>
              <a:rPr lang="en-US" sz="1350">
                <a:solidFill>
                  <a:schemeClr val="bg1"/>
                </a:solidFill>
              </a:rPr>
            </a:br>
            <a:r>
              <a:rPr lang="zh-CN" altLang="en-US" sz="1350">
                <a:solidFill>
                  <a:schemeClr val="bg1"/>
                </a:solidFill>
                <a:ea typeface="等线"/>
              </a:rPr>
              <a:t>*</a:t>
            </a:r>
            <a:r>
              <a:rPr lang="en-US" altLang="zh-CN" sz="1350">
                <a:solidFill>
                  <a:schemeClr val="bg1"/>
                </a:solidFill>
                <a:ea typeface="等线"/>
              </a:rPr>
              <a:t>Equal</a:t>
            </a:r>
            <a:r>
              <a:rPr lang="zh-CN" altLang="en-US" sz="1350">
                <a:solidFill>
                  <a:schemeClr val="bg1"/>
                </a:solidFill>
                <a:ea typeface="等线"/>
              </a:rPr>
              <a:t> </a:t>
            </a:r>
            <a:r>
              <a:rPr lang="en-US" altLang="zh-CN" sz="1350">
                <a:solidFill>
                  <a:schemeClr val="bg1"/>
                </a:solidFill>
                <a:ea typeface="等线"/>
              </a:rPr>
              <a:t>Contribution</a:t>
            </a:r>
            <a:br>
              <a:rPr lang="en-US" sz="1350">
                <a:solidFill>
                  <a:schemeClr val="bg1"/>
                </a:solidFill>
              </a:rPr>
            </a:br>
            <a:endParaRPr lang="en-US" sz="1350">
              <a:solidFill>
                <a:schemeClr val="bg1"/>
              </a:solidFill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F8709D-F97F-5D44-9585-D1AAEDB77C96}"/>
              </a:ext>
            </a:extLst>
          </p:cNvPr>
          <p:cNvSpPr/>
          <p:nvPr/>
        </p:nvSpPr>
        <p:spPr>
          <a:xfrm>
            <a:off x="616417" y="721200"/>
            <a:ext cx="8229425" cy="258532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Songti TC" panose="02010600040101010101" pitchFamily="2" charset="-120"/>
                <a:ea typeface="Songti TC"/>
              </a:rPr>
              <a:t>A Systematic Look at </a:t>
            </a:r>
            <a:r>
              <a:rPr lang="en-US" sz="5400" b="1">
                <a:solidFill>
                  <a:srgbClr val="C00000"/>
                </a:solidFill>
                <a:latin typeface="Songti TC" panose="02010600040101010101" pitchFamily="2" charset="-120"/>
                <a:ea typeface="Songti TC"/>
              </a:rPr>
              <a:t>Ciphertext Side Channels</a:t>
            </a:r>
            <a:endParaRPr lang="en-US"/>
          </a:p>
          <a:p>
            <a:r>
              <a:rPr lang="en-US" sz="5400" b="1">
                <a:solidFill>
                  <a:schemeClr val="bg1"/>
                </a:solidFill>
                <a:latin typeface="Songti TC" panose="02010600040101010101" pitchFamily="2" charset="-120"/>
                <a:ea typeface="Songti TC"/>
              </a:rPr>
              <a:t>on AMD SEV-SNP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F22265-BEC3-1945-A538-8442086CD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614" y="5422686"/>
            <a:ext cx="1765986" cy="1228715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50203340-D581-D84A-8EE0-160987CCD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0970" y="5727700"/>
            <a:ext cx="1498600" cy="1130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03BE08-3386-4349-AEA2-B1817AE6C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6516" y="5522611"/>
            <a:ext cx="2150076" cy="1128790"/>
          </a:xfrm>
          <a:prstGeom prst="rect">
            <a:avLst/>
          </a:prstGeom>
        </p:spPr>
      </p:pic>
      <p:pic>
        <p:nvPicPr>
          <p:cNvPr id="3" name="Picture 3" descr="Logo&#10;&#10;Description automatically generated">
            <a:extLst>
              <a:ext uri="{FF2B5EF4-FFF2-40B4-BE49-F238E27FC236}">
                <a16:creationId xmlns:a16="http://schemas.microsoft.com/office/drawing/2014/main" id="{AA909ED3-5B6F-876D-4D88-C4F6DDF096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1667" y="5544053"/>
            <a:ext cx="2743200" cy="10963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5BC648-24C3-3047-BFBE-1EC71F11BBAD}"/>
              </a:ext>
            </a:extLst>
          </p:cNvPr>
          <p:cNvSpPr txBox="1"/>
          <p:nvPr/>
        </p:nvSpPr>
        <p:spPr>
          <a:xfrm>
            <a:off x="-571500" y="2667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C48E6-E168-8246-AAA6-318BA82A3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0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251075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28D0E-A9C9-EC45-9971-3717B72EC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Songti TC" panose="02010600040101010101" pitchFamily="2" charset="-120"/>
                <a:ea typeface="Songti TC" panose="02010600040101010101" pitchFamily="2" charset="-120"/>
              </a:rPr>
              <a:t>Memory</a:t>
            </a:r>
            <a:r>
              <a:rPr lang="zh-CN" altLang="en-US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>
                <a:latin typeface="Songti TC" panose="02010600040101010101" pitchFamily="2" charset="-120"/>
                <a:ea typeface="Songti TC" panose="02010600040101010101" pitchFamily="2" charset="-120"/>
              </a:rPr>
              <a:t>Encryption</a:t>
            </a:r>
            <a:r>
              <a:rPr lang="zh-CN" altLang="en-US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CN">
                <a:latin typeface="Songti TC" panose="02010600040101010101" pitchFamily="2" charset="-120"/>
                <a:ea typeface="Songti TC" panose="02010600040101010101" pitchFamily="2" charset="-120"/>
              </a:rPr>
              <a:t>in </a:t>
            </a:r>
            <a:r>
              <a:rPr lang="en-US" altLang="zh-CN">
                <a:latin typeface="Songti TC" panose="02010600040101010101" pitchFamily="2" charset="-120"/>
                <a:ea typeface="Songti TC" panose="02010600040101010101" pitchFamily="2" charset="-120"/>
              </a:rPr>
              <a:t>SE</a:t>
            </a:r>
            <a:r>
              <a:rPr lang="en-CN">
                <a:latin typeface="Songti TC" panose="02010600040101010101" pitchFamily="2" charset="-120"/>
                <a:ea typeface="Songti TC" panose="02010600040101010101" pitchFamily="2" charset="-120"/>
              </a:rPr>
              <a:t>V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CB4E1E7-4B80-B64A-AA50-72A2667D8847}"/>
              </a:ext>
            </a:extLst>
          </p:cNvPr>
          <p:cNvGrpSpPr/>
          <p:nvPr/>
        </p:nvGrpSpPr>
        <p:grpSpPr>
          <a:xfrm>
            <a:off x="8556288" y="1652588"/>
            <a:ext cx="3035972" cy="4021602"/>
            <a:chOff x="3147342" y="2321997"/>
            <a:chExt cx="3035972" cy="402160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B709732-F949-CB4D-911F-132BC617116E}"/>
                </a:ext>
              </a:extLst>
            </p:cNvPr>
            <p:cNvSpPr/>
            <p:nvPr/>
          </p:nvSpPr>
          <p:spPr>
            <a:xfrm>
              <a:off x="4085572" y="2860805"/>
              <a:ext cx="1869142" cy="49754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solidFill>
                    <a:schemeClr val="bg1"/>
                  </a:solidFill>
                </a:rPr>
                <a:t>Cipher</a:t>
              </a:r>
              <a:r>
                <a:rPr lang="en-CN">
                  <a:solidFill>
                    <a:schemeClr val="bg1"/>
                  </a:solidFill>
                </a:rPr>
                <a:t> 1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40CAC25-29A4-9A41-96C1-8F80E2A1226E}"/>
                </a:ext>
              </a:extLst>
            </p:cNvPr>
            <p:cNvSpPr/>
            <p:nvPr/>
          </p:nvSpPr>
          <p:spPr>
            <a:xfrm>
              <a:off x="4085572" y="3358347"/>
              <a:ext cx="1869142" cy="49754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solidFill>
                    <a:schemeClr val="bg1"/>
                  </a:solidFill>
                </a:rPr>
                <a:t>Cipher</a:t>
              </a:r>
              <a:r>
                <a:rPr lang="en-CN">
                  <a:solidFill>
                    <a:schemeClr val="bg1"/>
                  </a:solidFill>
                </a:rPr>
                <a:t> </a:t>
              </a:r>
              <a:r>
                <a:rPr lang="en-US" altLang="zh-CN">
                  <a:solidFill>
                    <a:schemeClr val="bg1"/>
                  </a:solidFill>
                </a:rPr>
                <a:t>2</a:t>
              </a:r>
              <a:endParaRPr lang="en-CN">
                <a:solidFill>
                  <a:schemeClr val="bg1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DF3D088-5DB6-8B44-9B77-478E1A13B51F}"/>
                </a:ext>
              </a:extLst>
            </p:cNvPr>
            <p:cNvSpPr/>
            <p:nvPr/>
          </p:nvSpPr>
          <p:spPr>
            <a:xfrm>
              <a:off x="4085572" y="3855889"/>
              <a:ext cx="1869142" cy="49754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solidFill>
                    <a:schemeClr val="bg1"/>
                  </a:solidFill>
                </a:rPr>
                <a:t>Cipher</a:t>
              </a:r>
              <a:r>
                <a:rPr lang="en-CN">
                  <a:solidFill>
                    <a:schemeClr val="bg1"/>
                  </a:solidFill>
                </a:rPr>
                <a:t> </a:t>
              </a:r>
              <a:r>
                <a:rPr lang="en-US" altLang="zh-CN">
                  <a:solidFill>
                    <a:schemeClr val="bg1"/>
                  </a:solidFill>
                </a:rPr>
                <a:t>3</a:t>
              </a:r>
              <a:endParaRPr lang="en-CN">
                <a:solidFill>
                  <a:schemeClr val="bg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66C0767-E1A0-514D-9039-658815EE8A1E}"/>
                </a:ext>
              </a:extLst>
            </p:cNvPr>
            <p:cNvSpPr/>
            <p:nvPr/>
          </p:nvSpPr>
          <p:spPr>
            <a:xfrm>
              <a:off x="4085572" y="5348515"/>
              <a:ext cx="1869142" cy="49754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solidFill>
                    <a:schemeClr val="bg1"/>
                  </a:solidFill>
                </a:rPr>
                <a:t>Cipher</a:t>
              </a:r>
              <a:r>
                <a:rPr lang="zh-CN" altLang="en-US">
                  <a:solidFill>
                    <a:schemeClr val="bg1"/>
                  </a:solidFill>
                </a:rPr>
                <a:t> </a:t>
              </a:r>
              <a:r>
                <a:rPr lang="en-US" altLang="zh-CN">
                  <a:solidFill>
                    <a:schemeClr val="bg1"/>
                  </a:solidFill>
                </a:rPr>
                <a:t>256</a:t>
              </a:r>
              <a:r>
                <a:rPr lang="zh-CN" altLang="en-US">
                  <a:solidFill>
                    <a:schemeClr val="bg1"/>
                  </a:solidFill>
                </a:rPr>
                <a:t> </a:t>
              </a:r>
              <a:endParaRPr lang="en-CN">
                <a:solidFill>
                  <a:schemeClr val="bg1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756E469-8F13-BE4D-8EF6-40E4CB9199B9}"/>
                </a:ext>
              </a:extLst>
            </p:cNvPr>
            <p:cNvSpPr txBox="1"/>
            <p:nvPr/>
          </p:nvSpPr>
          <p:spPr>
            <a:xfrm>
              <a:off x="4085572" y="2321997"/>
              <a:ext cx="18691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/>
                <a:t>128-bit</a:t>
              </a:r>
              <a:r>
                <a:rPr lang="zh-CN" altLang="en-US" sz="2400"/>
                <a:t> </a:t>
              </a:r>
              <a:r>
                <a:rPr lang="en-US" altLang="zh-CN" sz="2400"/>
                <a:t>Block</a:t>
              </a:r>
              <a:endParaRPr lang="en-CN" sz="240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7AEC3D3-717D-CB45-8F2E-C4E1577FC9EE}"/>
                </a:ext>
              </a:extLst>
            </p:cNvPr>
            <p:cNvSpPr/>
            <p:nvPr/>
          </p:nvSpPr>
          <p:spPr>
            <a:xfrm>
              <a:off x="4085572" y="4353431"/>
              <a:ext cx="1869142" cy="49754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solidFill>
                    <a:schemeClr val="bg1"/>
                  </a:solidFill>
                </a:rPr>
                <a:t>Cipher</a:t>
              </a:r>
              <a:r>
                <a:rPr lang="en-CN">
                  <a:solidFill>
                    <a:schemeClr val="bg1"/>
                  </a:solidFill>
                </a:rPr>
                <a:t> </a:t>
              </a:r>
              <a:r>
                <a:rPr lang="en-US" altLang="zh-CN">
                  <a:solidFill>
                    <a:schemeClr val="bg1"/>
                  </a:solidFill>
                </a:rPr>
                <a:t>4</a:t>
              </a:r>
              <a:endParaRPr lang="en-CN">
                <a:solidFill>
                  <a:schemeClr val="bg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1FF61A2-A21C-5648-AEC0-B97BAA5D36BD}"/>
                </a:ext>
              </a:extLst>
            </p:cNvPr>
            <p:cNvSpPr/>
            <p:nvPr/>
          </p:nvSpPr>
          <p:spPr>
            <a:xfrm>
              <a:off x="4085572" y="4850973"/>
              <a:ext cx="1869142" cy="49754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solidFill>
                    <a:schemeClr val="bg1"/>
                  </a:solidFill>
                </a:rPr>
                <a:t>……</a:t>
              </a:r>
              <a:endParaRPr lang="en-CN">
                <a:solidFill>
                  <a:schemeClr val="bg1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F62763B-121F-DC44-A928-939A4E71E8C0}"/>
                </a:ext>
              </a:extLst>
            </p:cNvPr>
            <p:cNvSpPr txBox="1"/>
            <p:nvPr/>
          </p:nvSpPr>
          <p:spPr>
            <a:xfrm>
              <a:off x="4314172" y="5881934"/>
              <a:ext cx="18691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/>
                <a:t>4KB</a:t>
              </a:r>
              <a:r>
                <a:rPr lang="zh-CN" altLang="en-US" sz="2400"/>
                <a:t> </a:t>
              </a:r>
              <a:r>
                <a:rPr lang="en-US" altLang="zh-CN" sz="2400"/>
                <a:t>page</a:t>
              </a:r>
              <a:endParaRPr lang="en-CN" sz="24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F492CA6-CAC5-FE46-BC01-DD8926F9E366}"/>
                </a:ext>
              </a:extLst>
            </p:cNvPr>
            <p:cNvSpPr txBox="1"/>
            <p:nvPr/>
          </p:nvSpPr>
          <p:spPr>
            <a:xfrm>
              <a:off x="3159376" y="2594095"/>
              <a:ext cx="11026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/>
                <a:t>0x000</a:t>
              </a:r>
              <a:endParaRPr lang="en-CN" sz="240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3956C0F-7D5D-3F4C-BBE3-4B1BA432698A}"/>
                </a:ext>
              </a:extLst>
            </p:cNvPr>
            <p:cNvSpPr txBox="1"/>
            <p:nvPr/>
          </p:nvSpPr>
          <p:spPr>
            <a:xfrm>
              <a:off x="3159375" y="5181203"/>
              <a:ext cx="11026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/>
                <a:t>0xff0</a:t>
              </a:r>
              <a:endParaRPr lang="en-CN" sz="240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06397C0-B874-7F4D-A848-551AC8321EAD}"/>
                </a:ext>
              </a:extLst>
            </p:cNvPr>
            <p:cNvSpPr txBox="1"/>
            <p:nvPr/>
          </p:nvSpPr>
          <p:spPr>
            <a:xfrm>
              <a:off x="3147343" y="3109576"/>
              <a:ext cx="11026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/>
                <a:t>0x010</a:t>
              </a:r>
              <a:endParaRPr lang="en-CN" sz="240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7AAE810-3BF9-3146-869D-DC9C97FE03BA}"/>
                </a:ext>
              </a:extLst>
            </p:cNvPr>
            <p:cNvSpPr txBox="1"/>
            <p:nvPr/>
          </p:nvSpPr>
          <p:spPr>
            <a:xfrm>
              <a:off x="3147342" y="3625056"/>
              <a:ext cx="11026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/>
                <a:t>0x020</a:t>
              </a:r>
              <a:endParaRPr lang="en-CN" sz="240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37528A4-CED4-DE42-A629-FF6E9A35D47D}"/>
                </a:ext>
              </a:extLst>
            </p:cNvPr>
            <p:cNvSpPr txBox="1"/>
            <p:nvPr/>
          </p:nvSpPr>
          <p:spPr>
            <a:xfrm>
              <a:off x="3159375" y="4086721"/>
              <a:ext cx="11026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/>
                <a:t>0x030</a:t>
              </a:r>
              <a:endParaRPr lang="en-CN" sz="2400"/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6CD4298B-FD1D-484B-8DED-B4A98AB7E284}"/>
              </a:ext>
            </a:extLst>
          </p:cNvPr>
          <p:cNvSpPr/>
          <p:nvPr/>
        </p:nvSpPr>
        <p:spPr>
          <a:xfrm>
            <a:off x="6339328" y="2191396"/>
            <a:ext cx="1869142" cy="497542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chemeClr val="bg1"/>
                </a:solidFill>
              </a:rPr>
              <a:t>0000</a:t>
            </a:r>
            <a:endParaRPr lang="en-CN">
              <a:solidFill>
                <a:schemeClr val="bg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450327D-2105-D344-89EC-0F0F72D8025A}"/>
              </a:ext>
            </a:extLst>
          </p:cNvPr>
          <p:cNvSpPr/>
          <p:nvPr/>
        </p:nvSpPr>
        <p:spPr>
          <a:xfrm>
            <a:off x="6339328" y="2688938"/>
            <a:ext cx="1869142" cy="497542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chemeClr val="bg1"/>
                </a:solidFill>
              </a:rPr>
              <a:t>0000</a:t>
            </a:r>
            <a:endParaRPr lang="en-CN">
              <a:solidFill>
                <a:schemeClr val="bg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23BAAA1-1FD0-9244-AE1C-2CEB46C5D63D}"/>
              </a:ext>
            </a:extLst>
          </p:cNvPr>
          <p:cNvSpPr/>
          <p:nvPr/>
        </p:nvSpPr>
        <p:spPr>
          <a:xfrm>
            <a:off x="6339328" y="3186480"/>
            <a:ext cx="1869142" cy="497542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chemeClr val="bg1"/>
                </a:solidFill>
              </a:rPr>
              <a:t>0000</a:t>
            </a:r>
            <a:r>
              <a:rPr lang="en-CN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E2AA957-06B5-834F-87D9-2389CE643514}"/>
              </a:ext>
            </a:extLst>
          </p:cNvPr>
          <p:cNvSpPr/>
          <p:nvPr/>
        </p:nvSpPr>
        <p:spPr>
          <a:xfrm>
            <a:off x="6339328" y="4679106"/>
            <a:ext cx="1869142" cy="497542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chemeClr val="bg1"/>
                </a:solidFill>
              </a:rPr>
              <a:t>0000</a:t>
            </a:r>
            <a:endParaRPr lang="en-CN">
              <a:solidFill>
                <a:schemeClr val="bg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801BA07-0B81-C745-A31C-1389E15F6CFD}"/>
              </a:ext>
            </a:extLst>
          </p:cNvPr>
          <p:cNvSpPr txBox="1"/>
          <p:nvPr/>
        </p:nvSpPr>
        <p:spPr>
          <a:xfrm>
            <a:off x="6676212" y="1666210"/>
            <a:ext cx="1869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Plaintext</a:t>
            </a:r>
            <a:endParaRPr lang="en-CN" sz="240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CDC9E8F-5DED-CE41-AAD1-4E69DCA09471}"/>
              </a:ext>
            </a:extLst>
          </p:cNvPr>
          <p:cNvSpPr/>
          <p:nvPr/>
        </p:nvSpPr>
        <p:spPr>
          <a:xfrm>
            <a:off x="6339328" y="3684022"/>
            <a:ext cx="1869142" cy="497542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chemeClr val="bg1"/>
                </a:solidFill>
              </a:rPr>
              <a:t>0000</a:t>
            </a:r>
            <a:r>
              <a:rPr lang="en-CN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0C042AD-DA19-9F48-A9CF-1E5278385B27}"/>
              </a:ext>
            </a:extLst>
          </p:cNvPr>
          <p:cNvSpPr/>
          <p:nvPr/>
        </p:nvSpPr>
        <p:spPr>
          <a:xfrm>
            <a:off x="6339328" y="4181564"/>
            <a:ext cx="1869142" cy="497542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chemeClr val="bg1"/>
                </a:solidFill>
              </a:rPr>
              <a:t>……</a:t>
            </a:r>
            <a:endParaRPr lang="en-CN">
              <a:solidFill>
                <a:schemeClr val="bg1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EA0CCF6-BEC8-C14A-AF73-762FA8D34202}"/>
              </a:ext>
            </a:extLst>
          </p:cNvPr>
          <p:cNvSpPr txBox="1"/>
          <p:nvPr/>
        </p:nvSpPr>
        <p:spPr>
          <a:xfrm>
            <a:off x="6567928" y="5212525"/>
            <a:ext cx="1869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4KB</a:t>
            </a:r>
            <a:r>
              <a:rPr lang="zh-CN" altLang="en-US" sz="2400"/>
              <a:t> </a:t>
            </a:r>
            <a:r>
              <a:rPr lang="en-US" altLang="zh-CN" sz="2400"/>
              <a:t>page</a:t>
            </a:r>
            <a:endParaRPr lang="en-CN" sz="240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6327265-1B27-5346-8AC8-3E7A8B3FE4D5}"/>
              </a:ext>
            </a:extLst>
          </p:cNvPr>
          <p:cNvSpPr txBox="1"/>
          <p:nvPr/>
        </p:nvSpPr>
        <p:spPr>
          <a:xfrm>
            <a:off x="5413132" y="1924686"/>
            <a:ext cx="1102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0x000</a:t>
            </a:r>
            <a:endParaRPr lang="en-CN" sz="240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BC9323F-042E-0241-BDF4-9AF27F204773}"/>
              </a:ext>
            </a:extLst>
          </p:cNvPr>
          <p:cNvSpPr txBox="1"/>
          <p:nvPr/>
        </p:nvSpPr>
        <p:spPr>
          <a:xfrm>
            <a:off x="5413131" y="4511794"/>
            <a:ext cx="1102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0xff0</a:t>
            </a:r>
            <a:endParaRPr lang="en-CN" sz="240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78B25F9-961F-CE4B-8107-274249BEA00F}"/>
              </a:ext>
            </a:extLst>
          </p:cNvPr>
          <p:cNvSpPr txBox="1"/>
          <p:nvPr/>
        </p:nvSpPr>
        <p:spPr>
          <a:xfrm>
            <a:off x="5401099" y="2440167"/>
            <a:ext cx="1102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0x010</a:t>
            </a:r>
            <a:endParaRPr lang="en-CN" sz="240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9F9E539-48F9-1E47-B2F8-DFE17256B745}"/>
              </a:ext>
            </a:extLst>
          </p:cNvPr>
          <p:cNvSpPr txBox="1"/>
          <p:nvPr/>
        </p:nvSpPr>
        <p:spPr>
          <a:xfrm>
            <a:off x="5401098" y="2955647"/>
            <a:ext cx="1102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0x020</a:t>
            </a:r>
            <a:endParaRPr lang="en-CN" sz="240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187F0BA-7CDF-7746-A73E-B6BF4AC9343B}"/>
              </a:ext>
            </a:extLst>
          </p:cNvPr>
          <p:cNvSpPr txBox="1"/>
          <p:nvPr/>
        </p:nvSpPr>
        <p:spPr>
          <a:xfrm>
            <a:off x="5413131" y="3417312"/>
            <a:ext cx="1102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0x030</a:t>
            </a:r>
            <a:endParaRPr lang="en-CN" sz="2400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70045BAA-C0DF-1E48-8A66-E4036D76C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159" y="1924686"/>
            <a:ext cx="4877046" cy="4351339"/>
          </a:xfrm>
        </p:spPr>
        <p:txBody>
          <a:bodyPr>
            <a:normAutofit/>
          </a:bodyPr>
          <a:lstStyle/>
          <a:p>
            <a:r>
              <a:rPr lang="en-US" altLang="zh-CN"/>
              <a:t>VM’s</a:t>
            </a:r>
            <a:r>
              <a:rPr lang="zh-CN" altLang="en-US"/>
              <a:t> </a:t>
            </a:r>
            <a:r>
              <a:rPr lang="en-US" altLang="zh-CN"/>
              <a:t>memory</a:t>
            </a:r>
            <a:r>
              <a:rPr lang="zh-CN" altLang="en-US"/>
              <a:t> </a:t>
            </a:r>
            <a:r>
              <a:rPr lang="en-US" altLang="zh-CN"/>
              <a:t>is</a:t>
            </a:r>
            <a:r>
              <a:rPr lang="zh-CN" altLang="en-US"/>
              <a:t> </a:t>
            </a:r>
            <a:r>
              <a:rPr lang="en-US" altLang="zh-CN"/>
              <a:t>accessed</a:t>
            </a:r>
            <a:r>
              <a:rPr lang="zh-CN" altLang="en-US"/>
              <a:t> </a:t>
            </a:r>
            <a:r>
              <a:rPr lang="en-US" altLang="zh-CN"/>
              <a:t>randomly.</a:t>
            </a:r>
            <a:r>
              <a:rPr lang="zh-CN" altLang="en-US"/>
              <a:t> </a:t>
            </a:r>
            <a:endParaRPr lang="en-US" altLang="zh-CN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4CF4F60-2B6C-5F4E-9275-AA79A0B9E70F}"/>
                  </a:ext>
                </a:extLst>
              </p:cNvPr>
              <p:cNvSpPr txBox="1"/>
              <p:nvPr/>
            </p:nvSpPr>
            <p:spPr>
              <a:xfrm>
                <a:off x="5964460" y="5872339"/>
                <a:ext cx="5649912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𝐴𝐸𝑆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𝐸𝑛𝑐𝑟𝑦𝑝𝑡𝑖𝑜𝑛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4CF4F60-2B6C-5F4E-9275-AA79A0B9E7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4460" y="5872339"/>
                <a:ext cx="5649912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DB81A9-6C26-3C49-8DE7-F2A954731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9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638791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28D0E-A9C9-EC45-9971-3717B72EC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Songti TC" panose="02010600040101010101" pitchFamily="2" charset="-120"/>
                <a:ea typeface="Songti TC" panose="02010600040101010101" pitchFamily="2" charset="-120"/>
              </a:rPr>
              <a:t>Memory</a:t>
            </a:r>
            <a:r>
              <a:rPr lang="zh-CN" altLang="en-US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>
                <a:latin typeface="Songti TC" panose="02010600040101010101" pitchFamily="2" charset="-120"/>
                <a:ea typeface="Songti TC" panose="02010600040101010101" pitchFamily="2" charset="-120"/>
              </a:rPr>
              <a:t>Encryption</a:t>
            </a:r>
            <a:r>
              <a:rPr lang="zh-CN" altLang="en-US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CN">
                <a:latin typeface="Songti TC" panose="02010600040101010101" pitchFamily="2" charset="-120"/>
                <a:ea typeface="Songti TC" panose="02010600040101010101" pitchFamily="2" charset="-120"/>
              </a:rPr>
              <a:t>in </a:t>
            </a:r>
            <a:r>
              <a:rPr lang="en-US" altLang="zh-CN">
                <a:latin typeface="Songti TC" panose="02010600040101010101" pitchFamily="2" charset="-120"/>
                <a:ea typeface="Songti TC" panose="02010600040101010101" pitchFamily="2" charset="-120"/>
              </a:rPr>
              <a:t>SE</a:t>
            </a:r>
            <a:r>
              <a:rPr lang="en-CN">
                <a:latin typeface="Songti TC" panose="02010600040101010101" pitchFamily="2" charset="-120"/>
                <a:ea typeface="Songti TC" panose="02010600040101010101" pitchFamily="2" charset="-120"/>
              </a:rPr>
              <a:t>V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70045BAA-C0DF-1E48-8A66-E4036D76C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159" y="1924686"/>
            <a:ext cx="4877046" cy="4351339"/>
          </a:xfrm>
        </p:spPr>
        <p:txBody>
          <a:bodyPr>
            <a:normAutofit/>
          </a:bodyPr>
          <a:lstStyle/>
          <a:p>
            <a:r>
              <a:rPr lang="en-US" altLang="zh-CN"/>
              <a:t>VM’s</a:t>
            </a:r>
            <a:r>
              <a:rPr lang="zh-CN" altLang="en-US"/>
              <a:t> </a:t>
            </a:r>
            <a:r>
              <a:rPr lang="en-US" altLang="zh-CN"/>
              <a:t>memory</a:t>
            </a:r>
            <a:r>
              <a:rPr lang="zh-CN" altLang="en-US"/>
              <a:t> </a:t>
            </a:r>
            <a:r>
              <a:rPr lang="en-US" altLang="zh-CN"/>
              <a:t>is</a:t>
            </a:r>
            <a:r>
              <a:rPr lang="zh-CN" altLang="en-US"/>
              <a:t> </a:t>
            </a:r>
            <a:r>
              <a:rPr lang="en-US" altLang="zh-CN"/>
              <a:t>accessed</a:t>
            </a:r>
            <a:r>
              <a:rPr lang="zh-CN" altLang="en-US"/>
              <a:t> </a:t>
            </a:r>
            <a:r>
              <a:rPr lang="en-US" altLang="zh-CN"/>
              <a:t>randomly.</a:t>
            </a:r>
            <a:r>
              <a:rPr lang="zh-CN" altLang="en-US"/>
              <a:t> </a:t>
            </a:r>
            <a:endParaRPr lang="en-US" altLang="zh-CN"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r>
              <a:rPr lang="en-US"/>
              <a:t>To avoid inferring plaintext (m) via the same ciphertext (C).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32C91D-D6AA-8940-9820-A22AB815F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10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920936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28D0E-A9C9-EC45-9971-3717B72EC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Songti TC" panose="02010600040101010101" pitchFamily="2" charset="-120"/>
                <a:ea typeface="Songti TC" panose="02010600040101010101" pitchFamily="2" charset="-120"/>
              </a:rPr>
              <a:t>Memory</a:t>
            </a:r>
            <a:r>
              <a:rPr lang="zh-CN" altLang="en-US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>
                <a:latin typeface="Songti TC" panose="02010600040101010101" pitchFamily="2" charset="-120"/>
                <a:ea typeface="Songti TC" panose="02010600040101010101" pitchFamily="2" charset="-120"/>
              </a:rPr>
              <a:t>Encryption</a:t>
            </a:r>
            <a:r>
              <a:rPr lang="zh-CN" altLang="en-US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CN">
                <a:latin typeface="Songti TC" panose="02010600040101010101" pitchFamily="2" charset="-120"/>
                <a:ea typeface="Songti TC" panose="02010600040101010101" pitchFamily="2" charset="-120"/>
              </a:rPr>
              <a:t>in </a:t>
            </a:r>
            <a:r>
              <a:rPr lang="en-US" altLang="zh-CN">
                <a:latin typeface="Songti TC" panose="02010600040101010101" pitchFamily="2" charset="-120"/>
                <a:ea typeface="Songti TC" panose="02010600040101010101" pitchFamily="2" charset="-120"/>
              </a:rPr>
              <a:t>SE</a:t>
            </a:r>
            <a:r>
              <a:rPr lang="en-CN">
                <a:latin typeface="Songti TC" panose="02010600040101010101" pitchFamily="2" charset="-120"/>
                <a:ea typeface="Songti TC" panose="02010600040101010101" pitchFamily="2" charset="-120"/>
              </a:rPr>
              <a:t>V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70045BAA-C0DF-1E48-8A66-E4036D76C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159" y="1924686"/>
            <a:ext cx="4877046" cy="4351339"/>
          </a:xfrm>
        </p:spPr>
        <p:txBody>
          <a:bodyPr>
            <a:normAutofit/>
          </a:bodyPr>
          <a:lstStyle/>
          <a:p>
            <a:r>
              <a:rPr lang="en-US" altLang="zh-CN"/>
              <a:t>VM’s</a:t>
            </a:r>
            <a:r>
              <a:rPr lang="zh-CN" altLang="en-US"/>
              <a:t> </a:t>
            </a:r>
            <a:r>
              <a:rPr lang="en-US" altLang="zh-CN"/>
              <a:t>memory</a:t>
            </a:r>
            <a:r>
              <a:rPr lang="zh-CN" altLang="en-US"/>
              <a:t> </a:t>
            </a:r>
            <a:r>
              <a:rPr lang="en-US" altLang="zh-CN"/>
              <a:t>is</a:t>
            </a:r>
            <a:r>
              <a:rPr lang="zh-CN" altLang="en-US"/>
              <a:t> </a:t>
            </a:r>
            <a:r>
              <a:rPr lang="en-US" altLang="zh-CN"/>
              <a:t>accessed</a:t>
            </a:r>
            <a:r>
              <a:rPr lang="zh-CN" altLang="en-US"/>
              <a:t> </a:t>
            </a:r>
            <a:r>
              <a:rPr lang="en-US" altLang="zh-CN"/>
              <a:t>randomly.</a:t>
            </a:r>
            <a:r>
              <a:rPr lang="zh-CN" altLang="en-US"/>
              <a:t> </a:t>
            </a:r>
            <a:endParaRPr lang="en-US" altLang="zh-CN"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r>
              <a:rPr lang="en-US"/>
              <a:t>To avoid inferring plaintext (m) via the same ciphertext (C).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791D0AC-AEA3-4742-9D56-FE1CDB632DEA}"/>
                  </a:ext>
                </a:extLst>
              </p:cNvPr>
              <p:cNvSpPr txBox="1"/>
              <p:nvPr/>
            </p:nvSpPr>
            <p:spPr>
              <a:xfrm>
                <a:off x="6306244" y="4688643"/>
                <a:ext cx="5649912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𝑠𝑃𝐴</m:t>
                        </m:r>
                        <m:r>
                          <a:rPr lang="en-US" altLang="zh-CN" sz="2800" b="0" i="1" baseline="-2500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m:rPr>
                        <m:nor/>
                      </m:rPr>
                      <a:rPr lang="en-US" sz="2800"/>
                      <m:t>⊕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𝐸𝑛𝑐</m:t>
                    </m:r>
                  </m:oMath>
                </a14:m>
                <a:r>
                  <a:rPr lang="en-US" altLang="zh-CN" sz="2800"/>
                  <a:t>(m</a:t>
                </a:r>
                <a:r>
                  <a:rPr lang="en-US" sz="2800"/>
                  <a:t>⊕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𝑠𝑃𝐴</m:t>
                        </m:r>
                        <m:r>
                          <a:rPr lang="en-US" altLang="zh-CN" sz="2800" i="1" baseline="-2500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</m:oMath>
                </a14:m>
                <a:r>
                  <a:rPr lang="en-US" altLang="zh-CN" sz="2800"/>
                  <a:t>)</a:t>
                </a:r>
                <a:endParaRPr lang="en-US" sz="280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791D0AC-AEA3-4742-9D56-FE1CDB632D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6244" y="4688643"/>
                <a:ext cx="5649912" cy="430887"/>
              </a:xfrm>
              <a:prstGeom prst="rect">
                <a:avLst/>
              </a:prstGeom>
              <a:blipFill>
                <a:blip r:embed="rId3"/>
                <a:stretch>
                  <a:fillRect t="-28169" b="-50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ctangle 47">
            <a:extLst>
              <a:ext uri="{FF2B5EF4-FFF2-40B4-BE49-F238E27FC236}">
                <a16:creationId xmlns:a16="http://schemas.microsoft.com/office/drawing/2014/main" id="{E91494D0-567E-194B-937C-A0B89174BAAB}"/>
              </a:ext>
            </a:extLst>
          </p:cNvPr>
          <p:cNvSpPr/>
          <p:nvPr/>
        </p:nvSpPr>
        <p:spPr>
          <a:xfrm>
            <a:off x="6167823" y="3481735"/>
            <a:ext cx="1869142" cy="497542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chemeClr val="bg1"/>
                </a:solidFill>
              </a:rPr>
              <a:t>128-bit</a:t>
            </a:r>
            <a:r>
              <a:rPr lang="zh-CN" altLang="en-US">
                <a:solidFill>
                  <a:schemeClr val="bg1"/>
                </a:solidFill>
              </a:rPr>
              <a:t> </a:t>
            </a:r>
            <a:r>
              <a:rPr lang="en-US" altLang="zh-CN">
                <a:solidFill>
                  <a:schemeClr val="bg1"/>
                </a:solidFill>
              </a:rPr>
              <a:t>Plaintext</a:t>
            </a:r>
            <a:endParaRPr lang="en-CN">
              <a:solidFill>
                <a:schemeClr val="bg1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3E19265-4E9E-FE45-895B-6E5AF131FFCB}"/>
              </a:ext>
            </a:extLst>
          </p:cNvPr>
          <p:cNvSpPr txBox="1"/>
          <p:nvPr/>
        </p:nvSpPr>
        <p:spPr>
          <a:xfrm>
            <a:off x="8378643" y="2728000"/>
            <a:ext cx="1102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T(</a:t>
            </a:r>
            <a:r>
              <a:rPr lang="en-US" altLang="zh-CN" sz="2400" err="1"/>
              <a:t>sPA</a:t>
            </a:r>
            <a:r>
              <a:rPr lang="en-US" altLang="zh-CN" sz="2400"/>
              <a:t>)</a:t>
            </a:r>
            <a:endParaRPr lang="en-CN" sz="240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04A00D7-7924-4547-98CB-546374B46EEE}"/>
              </a:ext>
            </a:extLst>
          </p:cNvPr>
          <p:cNvSpPr/>
          <p:nvPr/>
        </p:nvSpPr>
        <p:spPr>
          <a:xfrm>
            <a:off x="9966698" y="3455658"/>
            <a:ext cx="1989453" cy="49754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chemeClr val="bg1"/>
                </a:solidFill>
              </a:rPr>
              <a:t>128-bit</a:t>
            </a:r>
            <a:r>
              <a:rPr lang="zh-CN" altLang="en-US">
                <a:solidFill>
                  <a:schemeClr val="bg1"/>
                </a:solidFill>
              </a:rPr>
              <a:t> </a:t>
            </a:r>
            <a:r>
              <a:rPr lang="en-US" altLang="zh-CN">
                <a:solidFill>
                  <a:schemeClr val="bg1"/>
                </a:solidFill>
              </a:rPr>
              <a:t>Ciphertext</a:t>
            </a:r>
            <a:endParaRPr lang="en-CN">
              <a:solidFill>
                <a:schemeClr val="bg1"/>
              </a:solidFill>
            </a:endParaRP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5F41A8D9-9D9B-7B45-9765-9B4B1CCF15F1}"/>
              </a:ext>
            </a:extLst>
          </p:cNvPr>
          <p:cNvCxnSpPr>
            <a:cxnSpLocks/>
          </p:cNvCxnSpPr>
          <p:nvPr/>
        </p:nvCxnSpPr>
        <p:spPr>
          <a:xfrm>
            <a:off x="8875531" y="3189665"/>
            <a:ext cx="0" cy="407777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A2BA93DF-6ECF-AA41-8EEE-95BC24822DD4}"/>
              </a:ext>
            </a:extLst>
          </p:cNvPr>
          <p:cNvSpPr txBox="1"/>
          <p:nvPr/>
        </p:nvSpPr>
        <p:spPr>
          <a:xfrm>
            <a:off x="8156621" y="3477488"/>
            <a:ext cx="1570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Encryption</a:t>
            </a:r>
            <a:endParaRPr lang="en-CN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DF9F76-2560-704E-8FB0-12EA86AE9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11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5464810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28D0E-A9C9-EC45-9971-3717B72EC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Songti TC" panose="02010600040101010101" pitchFamily="2" charset="-120"/>
                <a:ea typeface="Songti TC" panose="02010600040101010101" pitchFamily="2" charset="-120"/>
              </a:rPr>
              <a:t>Memory</a:t>
            </a:r>
            <a:r>
              <a:rPr lang="zh-CN" altLang="en-US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>
                <a:latin typeface="Songti TC" panose="02010600040101010101" pitchFamily="2" charset="-120"/>
                <a:ea typeface="Songti TC" panose="02010600040101010101" pitchFamily="2" charset="-120"/>
              </a:rPr>
              <a:t>Encryption</a:t>
            </a:r>
            <a:r>
              <a:rPr lang="zh-CN" altLang="en-US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CN">
                <a:latin typeface="Songti TC" panose="02010600040101010101" pitchFamily="2" charset="-120"/>
                <a:ea typeface="Songti TC" panose="02010600040101010101" pitchFamily="2" charset="-120"/>
              </a:rPr>
              <a:t>in </a:t>
            </a:r>
            <a:r>
              <a:rPr lang="en-US" altLang="zh-CN">
                <a:latin typeface="Songti TC" panose="02010600040101010101" pitchFamily="2" charset="-120"/>
                <a:ea typeface="Songti TC" panose="02010600040101010101" pitchFamily="2" charset="-120"/>
              </a:rPr>
              <a:t>SE</a:t>
            </a:r>
            <a:r>
              <a:rPr lang="en-CN">
                <a:latin typeface="Songti TC" panose="02010600040101010101" pitchFamily="2" charset="-120"/>
                <a:ea typeface="Songti TC" panose="02010600040101010101" pitchFamily="2" charset="-120"/>
              </a:rPr>
              <a:t>V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70045BAA-C0DF-1E48-8A66-E4036D76C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159" y="1924686"/>
            <a:ext cx="4877046" cy="4351339"/>
          </a:xfrm>
        </p:spPr>
        <p:txBody>
          <a:bodyPr>
            <a:normAutofit/>
          </a:bodyPr>
          <a:lstStyle/>
          <a:p>
            <a:r>
              <a:rPr lang="en-US" altLang="zh-CN"/>
              <a:t>VM’s</a:t>
            </a:r>
            <a:r>
              <a:rPr lang="zh-CN" altLang="en-US"/>
              <a:t> </a:t>
            </a:r>
            <a:r>
              <a:rPr lang="en-US" altLang="zh-CN"/>
              <a:t>memory</a:t>
            </a:r>
            <a:r>
              <a:rPr lang="zh-CN" altLang="en-US"/>
              <a:t> </a:t>
            </a:r>
            <a:r>
              <a:rPr lang="en-US" altLang="zh-CN"/>
              <a:t>is</a:t>
            </a:r>
            <a:r>
              <a:rPr lang="zh-CN" altLang="en-US"/>
              <a:t> </a:t>
            </a:r>
            <a:r>
              <a:rPr lang="en-US" altLang="zh-CN"/>
              <a:t>accessed</a:t>
            </a:r>
            <a:r>
              <a:rPr lang="zh-CN" altLang="en-US"/>
              <a:t> </a:t>
            </a:r>
            <a:r>
              <a:rPr lang="en-US" altLang="zh-CN"/>
              <a:t>randomly.</a:t>
            </a:r>
            <a:r>
              <a:rPr lang="zh-CN" altLang="en-US"/>
              <a:t> </a:t>
            </a:r>
            <a:endParaRPr lang="en-US" altLang="zh-CN"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r>
              <a:rPr lang="en-US"/>
              <a:t>To avoid inferring plaintext (m) via the same ciphertext (C).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791D0AC-AEA3-4742-9D56-FE1CDB632DEA}"/>
                  </a:ext>
                </a:extLst>
              </p:cNvPr>
              <p:cNvSpPr txBox="1"/>
              <p:nvPr/>
            </p:nvSpPr>
            <p:spPr>
              <a:xfrm>
                <a:off x="6306244" y="4688643"/>
                <a:ext cx="5649912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𝑠𝑃𝐴</m:t>
                        </m:r>
                        <m:r>
                          <a:rPr lang="en-US" altLang="zh-CN" sz="2800" b="0" i="1" baseline="-2500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m:rPr>
                        <m:nor/>
                      </m:rPr>
                      <a:rPr lang="en-US" sz="2800"/>
                      <m:t>⊕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𝐸𝑛𝑐</m:t>
                    </m:r>
                  </m:oMath>
                </a14:m>
                <a:r>
                  <a:rPr lang="en-US" altLang="zh-CN" sz="2800"/>
                  <a:t>(m</a:t>
                </a:r>
                <a:r>
                  <a:rPr lang="en-US" sz="2800"/>
                  <a:t>⊕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𝑠𝑃𝐴</m:t>
                        </m:r>
                        <m:r>
                          <a:rPr lang="en-US" altLang="zh-CN" sz="2800" i="1" baseline="-2500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</m:oMath>
                </a14:m>
                <a:r>
                  <a:rPr lang="en-US" altLang="zh-CN" sz="2800"/>
                  <a:t>)</a:t>
                </a:r>
                <a:endParaRPr lang="en-US" sz="280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791D0AC-AEA3-4742-9D56-FE1CDB632D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6244" y="4688643"/>
                <a:ext cx="5649912" cy="430887"/>
              </a:xfrm>
              <a:prstGeom prst="rect">
                <a:avLst/>
              </a:prstGeom>
              <a:blipFill>
                <a:blip r:embed="rId3"/>
                <a:stretch>
                  <a:fillRect t="-28169" b="-50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ctangle 47">
            <a:extLst>
              <a:ext uri="{FF2B5EF4-FFF2-40B4-BE49-F238E27FC236}">
                <a16:creationId xmlns:a16="http://schemas.microsoft.com/office/drawing/2014/main" id="{E91494D0-567E-194B-937C-A0B89174BAAB}"/>
              </a:ext>
            </a:extLst>
          </p:cNvPr>
          <p:cNvSpPr/>
          <p:nvPr/>
        </p:nvSpPr>
        <p:spPr>
          <a:xfrm>
            <a:off x="6167823" y="3481735"/>
            <a:ext cx="1869142" cy="497542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chemeClr val="bg1"/>
                </a:solidFill>
              </a:rPr>
              <a:t>128-bit</a:t>
            </a:r>
            <a:r>
              <a:rPr lang="zh-CN" altLang="en-US">
                <a:solidFill>
                  <a:schemeClr val="bg1"/>
                </a:solidFill>
              </a:rPr>
              <a:t> </a:t>
            </a:r>
            <a:r>
              <a:rPr lang="en-US" altLang="zh-CN">
                <a:solidFill>
                  <a:schemeClr val="bg1"/>
                </a:solidFill>
              </a:rPr>
              <a:t>Plaintext</a:t>
            </a:r>
            <a:endParaRPr lang="en-CN">
              <a:solidFill>
                <a:schemeClr val="bg1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3E19265-4E9E-FE45-895B-6E5AF131FFCB}"/>
              </a:ext>
            </a:extLst>
          </p:cNvPr>
          <p:cNvSpPr txBox="1"/>
          <p:nvPr/>
        </p:nvSpPr>
        <p:spPr>
          <a:xfrm>
            <a:off x="8378643" y="2728000"/>
            <a:ext cx="1102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T(</a:t>
            </a:r>
            <a:r>
              <a:rPr lang="en-US" altLang="zh-CN" sz="2400" err="1"/>
              <a:t>sPA</a:t>
            </a:r>
            <a:r>
              <a:rPr lang="en-US" altLang="zh-CN" sz="2400"/>
              <a:t>)</a:t>
            </a:r>
            <a:endParaRPr lang="en-CN" sz="240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04A00D7-7924-4547-98CB-546374B46EEE}"/>
              </a:ext>
            </a:extLst>
          </p:cNvPr>
          <p:cNvSpPr/>
          <p:nvPr/>
        </p:nvSpPr>
        <p:spPr>
          <a:xfrm>
            <a:off x="9966698" y="3455658"/>
            <a:ext cx="1989453" cy="49754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chemeClr val="bg1"/>
                </a:solidFill>
              </a:rPr>
              <a:t>128-bit</a:t>
            </a:r>
            <a:r>
              <a:rPr lang="zh-CN" altLang="en-US">
                <a:solidFill>
                  <a:schemeClr val="bg1"/>
                </a:solidFill>
              </a:rPr>
              <a:t> </a:t>
            </a:r>
            <a:r>
              <a:rPr lang="en-US" altLang="zh-CN">
                <a:solidFill>
                  <a:schemeClr val="bg1"/>
                </a:solidFill>
              </a:rPr>
              <a:t>Ciphertext</a:t>
            </a:r>
            <a:endParaRPr lang="en-CN">
              <a:solidFill>
                <a:schemeClr val="bg1"/>
              </a:solidFill>
            </a:endParaRP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5F41A8D9-9D9B-7B45-9765-9B4B1CCF15F1}"/>
              </a:ext>
            </a:extLst>
          </p:cNvPr>
          <p:cNvCxnSpPr>
            <a:cxnSpLocks/>
          </p:cNvCxnSpPr>
          <p:nvPr/>
        </p:nvCxnSpPr>
        <p:spPr>
          <a:xfrm>
            <a:off x="8875531" y="3189665"/>
            <a:ext cx="0" cy="407777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A2BA93DF-6ECF-AA41-8EEE-95BC24822DD4}"/>
              </a:ext>
            </a:extLst>
          </p:cNvPr>
          <p:cNvSpPr txBox="1"/>
          <p:nvPr/>
        </p:nvSpPr>
        <p:spPr>
          <a:xfrm>
            <a:off x="8156621" y="3477488"/>
            <a:ext cx="1570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Encryption</a:t>
            </a:r>
            <a:endParaRPr lang="en-CN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47EF2D-551E-8A48-8224-7158BB2EEA46}"/>
              </a:ext>
            </a:extLst>
          </p:cNvPr>
          <p:cNvSpPr/>
          <p:nvPr/>
        </p:nvSpPr>
        <p:spPr>
          <a:xfrm>
            <a:off x="6238075" y="5316831"/>
            <a:ext cx="51701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>
                <a:solidFill>
                  <a:srgbClr val="C00000"/>
                </a:solidFill>
                <a:ea typeface="Songti TC" panose="02010600040101010101" pitchFamily="2" charset="-120"/>
              </a:rPr>
              <a:t>The</a:t>
            </a:r>
            <a:r>
              <a:rPr lang="zh-CN" altLang="en-US" sz="2400" b="1">
                <a:solidFill>
                  <a:srgbClr val="C00000"/>
                </a:solidFill>
                <a:ea typeface="Songti TC" panose="02010600040101010101" pitchFamily="2" charset="-120"/>
              </a:rPr>
              <a:t> </a:t>
            </a:r>
            <a:r>
              <a:rPr lang="en-US" altLang="zh-CN" sz="2400" b="1">
                <a:solidFill>
                  <a:srgbClr val="C00000"/>
                </a:solidFill>
                <a:ea typeface="Songti TC" panose="02010600040101010101" pitchFamily="2" charset="-120"/>
              </a:rPr>
              <a:t>same</a:t>
            </a:r>
            <a:r>
              <a:rPr lang="zh-CN" altLang="en-US" sz="2400" b="1">
                <a:solidFill>
                  <a:srgbClr val="C00000"/>
                </a:solidFill>
                <a:ea typeface="Songti TC" panose="02010600040101010101" pitchFamily="2" charset="-120"/>
              </a:rPr>
              <a:t> </a:t>
            </a:r>
            <a:r>
              <a:rPr lang="en-US" altLang="zh-CN" sz="2400" b="1">
                <a:solidFill>
                  <a:srgbClr val="C00000"/>
                </a:solidFill>
                <a:ea typeface="Songti TC" panose="02010600040101010101" pitchFamily="2" charset="-120"/>
              </a:rPr>
              <a:t>plaintext</a:t>
            </a:r>
            <a:r>
              <a:rPr lang="zh-CN" altLang="en-US" sz="2400" b="1">
                <a:solidFill>
                  <a:srgbClr val="C00000"/>
                </a:solidFill>
                <a:ea typeface="Songti TC" panose="02010600040101010101" pitchFamily="2" charset="-120"/>
              </a:rPr>
              <a:t> </a:t>
            </a:r>
            <a:r>
              <a:rPr lang="en-US" altLang="zh-CN" sz="2400" b="1">
                <a:solidFill>
                  <a:srgbClr val="C00000"/>
                </a:solidFill>
                <a:ea typeface="Songti TC" panose="02010600040101010101" pitchFamily="2" charset="-120"/>
              </a:rPr>
              <a:t>at</a:t>
            </a:r>
            <a:r>
              <a:rPr lang="zh-CN" altLang="en-US" sz="2400" b="1">
                <a:solidFill>
                  <a:srgbClr val="C00000"/>
                </a:solidFill>
                <a:ea typeface="Songti TC" panose="02010600040101010101" pitchFamily="2" charset="-120"/>
              </a:rPr>
              <a:t> </a:t>
            </a:r>
            <a:r>
              <a:rPr lang="en-US" altLang="zh-CN" sz="2400" b="1">
                <a:solidFill>
                  <a:srgbClr val="C00000"/>
                </a:solidFill>
                <a:ea typeface="Songti TC" panose="02010600040101010101" pitchFamily="2" charset="-120"/>
              </a:rPr>
              <a:t>the</a:t>
            </a:r>
            <a:r>
              <a:rPr lang="zh-CN" altLang="en-US" sz="2400" b="1">
                <a:solidFill>
                  <a:srgbClr val="C00000"/>
                </a:solidFill>
                <a:ea typeface="Songti TC" panose="02010600040101010101" pitchFamily="2" charset="-120"/>
              </a:rPr>
              <a:t> </a:t>
            </a:r>
            <a:r>
              <a:rPr lang="en-US" altLang="zh-CN" sz="2400" b="1">
                <a:solidFill>
                  <a:srgbClr val="C00000"/>
                </a:solidFill>
                <a:ea typeface="Songti TC" panose="02010600040101010101" pitchFamily="2" charset="-120"/>
              </a:rPr>
              <a:t>same</a:t>
            </a:r>
            <a:r>
              <a:rPr lang="zh-CN" altLang="en-US" sz="2400" b="1">
                <a:solidFill>
                  <a:srgbClr val="C00000"/>
                </a:solidFill>
                <a:ea typeface="Songti TC" panose="02010600040101010101" pitchFamily="2" charset="-120"/>
              </a:rPr>
              <a:t> </a:t>
            </a:r>
            <a:r>
              <a:rPr lang="en-US" altLang="zh-CN" sz="2400" b="1">
                <a:solidFill>
                  <a:srgbClr val="C00000"/>
                </a:solidFill>
                <a:ea typeface="Songti TC" panose="02010600040101010101" pitchFamily="2" charset="-120"/>
              </a:rPr>
              <a:t>location</a:t>
            </a:r>
            <a:r>
              <a:rPr lang="zh-CN" altLang="en-US" sz="2400" b="1">
                <a:solidFill>
                  <a:srgbClr val="C00000"/>
                </a:solidFill>
                <a:ea typeface="Songti TC" panose="02010600040101010101" pitchFamily="2" charset="-120"/>
              </a:rPr>
              <a:t> </a:t>
            </a:r>
            <a:r>
              <a:rPr lang="en-US" altLang="zh-CN" sz="2400" b="1">
                <a:solidFill>
                  <a:srgbClr val="C00000"/>
                </a:solidFill>
                <a:ea typeface="Songti TC" panose="02010600040101010101" pitchFamily="2" charset="-120"/>
              </a:rPr>
              <a:t>will</a:t>
            </a:r>
            <a:r>
              <a:rPr lang="zh-CN" altLang="en-US" sz="2400" b="1">
                <a:solidFill>
                  <a:srgbClr val="C00000"/>
                </a:solidFill>
                <a:ea typeface="Songti TC" panose="02010600040101010101" pitchFamily="2" charset="-120"/>
              </a:rPr>
              <a:t> </a:t>
            </a:r>
            <a:r>
              <a:rPr lang="en-US" altLang="zh-CN" sz="2400" b="1">
                <a:solidFill>
                  <a:srgbClr val="C00000"/>
                </a:solidFill>
                <a:ea typeface="Songti TC" panose="02010600040101010101" pitchFamily="2" charset="-120"/>
              </a:rPr>
              <a:t>have</a:t>
            </a:r>
            <a:r>
              <a:rPr lang="zh-CN" altLang="en-US" sz="2400" b="1">
                <a:solidFill>
                  <a:srgbClr val="C00000"/>
                </a:solidFill>
                <a:ea typeface="Songti TC" panose="02010600040101010101" pitchFamily="2" charset="-120"/>
              </a:rPr>
              <a:t> </a:t>
            </a:r>
            <a:r>
              <a:rPr lang="en-US" altLang="zh-CN" sz="2400" b="1">
                <a:solidFill>
                  <a:srgbClr val="C00000"/>
                </a:solidFill>
                <a:ea typeface="Songti TC" panose="02010600040101010101" pitchFamily="2" charset="-120"/>
              </a:rPr>
              <a:t>the</a:t>
            </a:r>
            <a:r>
              <a:rPr lang="zh-CN" altLang="en-US" sz="2400" b="1">
                <a:solidFill>
                  <a:srgbClr val="C00000"/>
                </a:solidFill>
                <a:ea typeface="Songti TC" panose="02010600040101010101" pitchFamily="2" charset="-120"/>
              </a:rPr>
              <a:t> </a:t>
            </a:r>
            <a:r>
              <a:rPr lang="en-US" altLang="zh-CN" sz="2400" b="1">
                <a:solidFill>
                  <a:srgbClr val="C00000"/>
                </a:solidFill>
                <a:ea typeface="Songti TC" panose="02010600040101010101" pitchFamily="2" charset="-120"/>
              </a:rPr>
              <a:t>same</a:t>
            </a:r>
            <a:r>
              <a:rPr lang="zh-CN" altLang="en-US" sz="2400" b="1">
                <a:solidFill>
                  <a:srgbClr val="C00000"/>
                </a:solidFill>
                <a:ea typeface="Songti TC" panose="02010600040101010101" pitchFamily="2" charset="-120"/>
              </a:rPr>
              <a:t> </a:t>
            </a:r>
            <a:r>
              <a:rPr lang="en-US" altLang="zh-CN" sz="2400" b="1">
                <a:solidFill>
                  <a:srgbClr val="C00000"/>
                </a:solidFill>
                <a:ea typeface="Songti TC" panose="02010600040101010101" pitchFamily="2" charset="-120"/>
              </a:rPr>
              <a:t>ciphertext</a:t>
            </a:r>
            <a:r>
              <a:rPr lang="zh-CN" altLang="en-US" sz="2400" b="1">
                <a:solidFill>
                  <a:srgbClr val="C00000"/>
                </a:solidFill>
                <a:ea typeface="Songti TC" panose="02010600040101010101" pitchFamily="2" charset="-120"/>
              </a:rPr>
              <a:t> </a:t>
            </a:r>
            <a:r>
              <a:rPr lang="en-US" altLang="zh-CN" sz="2400" b="1">
                <a:solidFill>
                  <a:srgbClr val="C00000"/>
                </a:solidFill>
                <a:ea typeface="Songti TC" panose="02010600040101010101" pitchFamily="2" charset="-120"/>
              </a:rPr>
              <a:t>during</a:t>
            </a:r>
            <a:r>
              <a:rPr lang="zh-CN" altLang="en-US" sz="2400" b="1">
                <a:solidFill>
                  <a:srgbClr val="C00000"/>
                </a:solidFill>
                <a:ea typeface="Songti TC" panose="02010600040101010101" pitchFamily="2" charset="-120"/>
              </a:rPr>
              <a:t> </a:t>
            </a:r>
            <a:r>
              <a:rPr lang="en-US" altLang="zh-CN" sz="2400" b="1">
                <a:solidFill>
                  <a:srgbClr val="C00000"/>
                </a:solidFill>
                <a:ea typeface="Songti TC" panose="02010600040101010101" pitchFamily="2" charset="-120"/>
              </a:rPr>
              <a:t>the</a:t>
            </a:r>
            <a:r>
              <a:rPr lang="zh-CN" altLang="en-US" sz="2400" b="1">
                <a:solidFill>
                  <a:srgbClr val="C00000"/>
                </a:solidFill>
                <a:ea typeface="Songti TC" panose="02010600040101010101" pitchFamily="2" charset="-120"/>
              </a:rPr>
              <a:t> </a:t>
            </a:r>
            <a:r>
              <a:rPr lang="en-US" altLang="zh-CN" sz="2400" b="1">
                <a:solidFill>
                  <a:srgbClr val="C00000"/>
                </a:solidFill>
                <a:ea typeface="Songti TC" panose="02010600040101010101" pitchFamily="2" charset="-120"/>
              </a:rPr>
              <a:t>VM’s</a:t>
            </a:r>
            <a:r>
              <a:rPr lang="zh-CN" altLang="en-US" sz="2400" b="1">
                <a:solidFill>
                  <a:srgbClr val="C00000"/>
                </a:solidFill>
                <a:ea typeface="Songti TC" panose="02010600040101010101" pitchFamily="2" charset="-120"/>
              </a:rPr>
              <a:t> </a:t>
            </a:r>
            <a:r>
              <a:rPr lang="en-US" altLang="zh-CN" sz="2400" b="1">
                <a:solidFill>
                  <a:srgbClr val="C00000"/>
                </a:solidFill>
                <a:ea typeface="Songti TC" panose="02010600040101010101" pitchFamily="2" charset="-120"/>
              </a:rPr>
              <a:t>lifecycle</a:t>
            </a:r>
            <a:endParaRPr lang="en-CN" sz="2400" b="1">
              <a:solidFill>
                <a:srgbClr val="C00000"/>
              </a:solidFill>
              <a:ea typeface="Songti TC" panose="02010600040101010101" pitchFamily="2" charset="-12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C07E08-4DF1-A148-8663-B9882C6D15AC}"/>
              </a:ext>
            </a:extLst>
          </p:cNvPr>
          <p:cNvSpPr/>
          <p:nvPr/>
        </p:nvSpPr>
        <p:spPr>
          <a:xfrm>
            <a:off x="689113" y="5316831"/>
            <a:ext cx="3909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>
                <a:solidFill>
                  <a:schemeClr val="accent6">
                    <a:lumMod val="60000"/>
                    <a:lumOff val="40000"/>
                  </a:schemeClr>
                </a:solidFill>
                <a:ea typeface="Songti TC" panose="02010600040101010101" pitchFamily="2" charset="-120"/>
              </a:rPr>
              <a:t>The</a:t>
            </a:r>
            <a:r>
              <a:rPr lang="zh-CN" altLang="en-US" sz="2400" b="1">
                <a:solidFill>
                  <a:schemeClr val="accent6">
                    <a:lumMod val="60000"/>
                    <a:lumOff val="40000"/>
                  </a:schemeClr>
                </a:solidFill>
                <a:ea typeface="Songti TC" panose="02010600040101010101" pitchFamily="2" charset="-120"/>
              </a:rPr>
              <a:t> </a:t>
            </a:r>
            <a:r>
              <a:rPr lang="en-US" altLang="zh-CN" sz="2400" b="1">
                <a:solidFill>
                  <a:schemeClr val="accent6">
                    <a:lumMod val="60000"/>
                    <a:lumOff val="40000"/>
                  </a:schemeClr>
                </a:solidFill>
                <a:ea typeface="Songti TC" panose="02010600040101010101" pitchFamily="2" charset="-120"/>
              </a:rPr>
              <a:t>same</a:t>
            </a:r>
            <a:r>
              <a:rPr lang="zh-CN" altLang="en-US" sz="2400" b="1">
                <a:solidFill>
                  <a:schemeClr val="accent6">
                    <a:lumMod val="60000"/>
                    <a:lumOff val="40000"/>
                  </a:schemeClr>
                </a:solidFill>
                <a:ea typeface="Songti TC" panose="02010600040101010101" pitchFamily="2" charset="-120"/>
              </a:rPr>
              <a:t> </a:t>
            </a:r>
            <a:r>
              <a:rPr lang="en-US" altLang="zh-CN" sz="2400" b="1">
                <a:solidFill>
                  <a:schemeClr val="accent6">
                    <a:lumMod val="60000"/>
                    <a:lumOff val="40000"/>
                  </a:schemeClr>
                </a:solidFill>
                <a:ea typeface="Songti TC" panose="02010600040101010101" pitchFamily="2" charset="-120"/>
              </a:rPr>
              <a:t>plaintext</a:t>
            </a:r>
            <a:r>
              <a:rPr lang="zh-CN" altLang="en-US" sz="2400" b="1">
                <a:solidFill>
                  <a:schemeClr val="accent6">
                    <a:lumMod val="60000"/>
                    <a:lumOff val="40000"/>
                  </a:schemeClr>
                </a:solidFill>
                <a:ea typeface="Songti TC" panose="02010600040101010101" pitchFamily="2" charset="-120"/>
              </a:rPr>
              <a:t> </a:t>
            </a:r>
            <a:r>
              <a:rPr lang="en-US" altLang="zh-CN" sz="2400" b="1">
                <a:solidFill>
                  <a:schemeClr val="accent6">
                    <a:lumMod val="60000"/>
                    <a:lumOff val="40000"/>
                  </a:schemeClr>
                </a:solidFill>
                <a:ea typeface="Songti TC" panose="02010600040101010101" pitchFamily="2" charset="-120"/>
              </a:rPr>
              <a:t>at</a:t>
            </a:r>
            <a:r>
              <a:rPr lang="zh-CN" altLang="en-US" sz="2400" b="1">
                <a:solidFill>
                  <a:schemeClr val="accent6">
                    <a:lumMod val="60000"/>
                    <a:lumOff val="40000"/>
                  </a:schemeClr>
                </a:solidFill>
                <a:ea typeface="Songti TC" panose="02010600040101010101" pitchFamily="2" charset="-120"/>
              </a:rPr>
              <a:t> </a:t>
            </a:r>
            <a:r>
              <a:rPr lang="en-US" altLang="zh-CN" sz="2400" b="1">
                <a:solidFill>
                  <a:schemeClr val="accent6">
                    <a:lumMod val="60000"/>
                    <a:lumOff val="40000"/>
                  </a:schemeClr>
                </a:solidFill>
                <a:ea typeface="Songti TC" panose="02010600040101010101" pitchFamily="2" charset="-120"/>
              </a:rPr>
              <a:t>different locations</a:t>
            </a:r>
            <a:r>
              <a:rPr lang="zh-CN" altLang="en-US" sz="2400" b="1">
                <a:solidFill>
                  <a:schemeClr val="accent6">
                    <a:lumMod val="60000"/>
                    <a:lumOff val="40000"/>
                  </a:schemeClr>
                </a:solidFill>
                <a:ea typeface="Songti TC" panose="02010600040101010101" pitchFamily="2" charset="-120"/>
              </a:rPr>
              <a:t> </a:t>
            </a:r>
            <a:r>
              <a:rPr lang="en-US" altLang="zh-CN" sz="2400" b="1">
                <a:solidFill>
                  <a:schemeClr val="accent6">
                    <a:lumMod val="60000"/>
                    <a:lumOff val="40000"/>
                  </a:schemeClr>
                </a:solidFill>
                <a:ea typeface="Songti TC" panose="02010600040101010101" pitchFamily="2" charset="-120"/>
              </a:rPr>
              <a:t>will</a:t>
            </a:r>
            <a:r>
              <a:rPr lang="zh-CN" altLang="en-US" sz="2400" b="1">
                <a:solidFill>
                  <a:schemeClr val="accent6">
                    <a:lumMod val="60000"/>
                    <a:lumOff val="40000"/>
                  </a:schemeClr>
                </a:solidFill>
                <a:ea typeface="Songti TC" panose="02010600040101010101" pitchFamily="2" charset="-120"/>
              </a:rPr>
              <a:t> </a:t>
            </a:r>
            <a:r>
              <a:rPr lang="en-US" altLang="zh-CN" sz="2400" b="1">
                <a:solidFill>
                  <a:schemeClr val="accent6">
                    <a:lumMod val="60000"/>
                    <a:lumOff val="40000"/>
                  </a:schemeClr>
                </a:solidFill>
                <a:ea typeface="Songti TC" panose="02010600040101010101" pitchFamily="2" charset="-120"/>
              </a:rPr>
              <a:t>have</a:t>
            </a:r>
            <a:r>
              <a:rPr lang="zh-CN" altLang="en-US" sz="2400" b="1">
                <a:solidFill>
                  <a:schemeClr val="accent6">
                    <a:lumMod val="60000"/>
                    <a:lumOff val="40000"/>
                  </a:schemeClr>
                </a:solidFill>
                <a:ea typeface="Songti TC" panose="02010600040101010101" pitchFamily="2" charset="-120"/>
              </a:rPr>
              <a:t> </a:t>
            </a:r>
            <a:r>
              <a:rPr lang="en-US" altLang="zh-CN" sz="2400" b="1">
                <a:solidFill>
                  <a:schemeClr val="accent6">
                    <a:lumMod val="60000"/>
                    <a:lumOff val="40000"/>
                  </a:schemeClr>
                </a:solidFill>
                <a:ea typeface="Songti TC" panose="02010600040101010101" pitchFamily="2" charset="-120"/>
              </a:rPr>
              <a:t>different ciphertext</a:t>
            </a:r>
            <a:endParaRPr lang="en-CN" sz="2400" b="1">
              <a:solidFill>
                <a:schemeClr val="accent6">
                  <a:lumMod val="60000"/>
                  <a:lumOff val="40000"/>
                </a:schemeClr>
              </a:solidFill>
              <a:ea typeface="Songti TC" panose="02010600040101010101" pitchFamily="2" charset="-12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E7E8B2-E0BB-7947-91A8-C6D3988FC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12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021837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“Although the hypervisor has control over the ASID used to run a VM and select the encryption key, this is not considered a security concern since a loaded encryption key is meaningless unless the guest was already encrypted with that key. If the incorre"/>
          <p:cNvSpPr txBox="1">
            <a:spLocks/>
          </p:cNvSpPr>
          <p:nvPr/>
        </p:nvSpPr>
        <p:spPr>
          <a:xfrm>
            <a:off x="649968" y="1633063"/>
            <a:ext cx="10515600" cy="1134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buClrTx/>
              <a:buSzTx/>
              <a:buFontTx/>
              <a:buNone/>
              <a:defRPr sz="2400" i="1" kern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i="0">
                <a:solidFill>
                  <a:schemeClr val="tx1"/>
                </a:solidFill>
              </a:rPr>
              <a:t>“Are current cryptography implementations running inside a TEE still safe when </a:t>
            </a:r>
            <a:r>
              <a:rPr lang="en-US" altLang="zh-CN" i="0">
                <a:solidFill>
                  <a:schemeClr val="tx1"/>
                </a:solidFill>
              </a:rPr>
              <a:t>an</a:t>
            </a:r>
            <a:r>
              <a:rPr lang="en-US" i="0">
                <a:solidFill>
                  <a:schemeClr val="tx1"/>
                </a:solidFill>
              </a:rPr>
              <a:t> attacker has </a:t>
            </a:r>
            <a:r>
              <a:rPr lang="en-US" altLang="zh-CN" i="0">
                <a:solidFill>
                  <a:schemeClr val="tx1"/>
                </a:solidFill>
              </a:rPr>
              <a:t>access</a:t>
            </a:r>
            <a:r>
              <a:rPr lang="zh-CN" altLang="en-US" i="0">
                <a:solidFill>
                  <a:schemeClr val="tx1"/>
                </a:solidFill>
              </a:rPr>
              <a:t> </a:t>
            </a:r>
            <a:r>
              <a:rPr lang="en-US" i="0">
                <a:solidFill>
                  <a:schemeClr val="tx1"/>
                </a:solidFill>
              </a:rPr>
              <a:t>to </a:t>
            </a:r>
            <a:r>
              <a:rPr lang="en-US" altLang="zh-CN" i="0">
                <a:solidFill>
                  <a:schemeClr val="tx1"/>
                </a:solidFill>
              </a:rPr>
              <a:t>the</a:t>
            </a:r>
            <a:r>
              <a:rPr lang="zh-CN" altLang="en-US" i="0">
                <a:solidFill>
                  <a:schemeClr val="tx1"/>
                </a:solidFill>
              </a:rPr>
              <a:t> </a:t>
            </a:r>
            <a:r>
              <a:rPr lang="en-US" altLang="zh-CN" i="0">
                <a:solidFill>
                  <a:schemeClr val="tx1"/>
                </a:solidFill>
              </a:rPr>
              <a:t>ciphertext</a:t>
            </a:r>
            <a:r>
              <a:rPr lang="zh-CN" altLang="en-US" i="0">
                <a:solidFill>
                  <a:schemeClr val="tx1"/>
                </a:solidFill>
              </a:rPr>
              <a:t> </a:t>
            </a:r>
            <a:r>
              <a:rPr lang="en-US" altLang="zh-CN" i="0">
                <a:solidFill>
                  <a:schemeClr val="tx1"/>
                </a:solidFill>
              </a:rPr>
              <a:t>of</a:t>
            </a:r>
            <a:r>
              <a:rPr lang="zh-CN" altLang="en-US" i="0">
                <a:solidFill>
                  <a:schemeClr val="tx1"/>
                </a:solidFill>
              </a:rPr>
              <a:t> </a:t>
            </a:r>
            <a:r>
              <a:rPr lang="en-US" altLang="zh-CN" i="0">
                <a:solidFill>
                  <a:schemeClr val="tx1"/>
                </a:solidFill>
              </a:rPr>
              <a:t>the</a:t>
            </a:r>
            <a:r>
              <a:rPr lang="zh-CN" altLang="en-US" i="0">
                <a:solidFill>
                  <a:schemeClr val="tx1"/>
                </a:solidFill>
              </a:rPr>
              <a:t> </a:t>
            </a:r>
            <a:r>
              <a:rPr lang="en-US" altLang="zh-CN" i="0">
                <a:solidFill>
                  <a:schemeClr val="tx1"/>
                </a:solidFill>
              </a:rPr>
              <a:t>encrypted</a:t>
            </a:r>
            <a:r>
              <a:rPr lang="en-US" i="0">
                <a:solidFill>
                  <a:schemeClr val="tx1"/>
                </a:solidFill>
              </a:rPr>
              <a:t> memory?"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VEKs[ASID]"/>
          <p:cNvSpPr txBox="1"/>
          <p:nvPr/>
        </p:nvSpPr>
        <p:spPr>
          <a:xfrm>
            <a:off x="1306168" y="4957563"/>
            <a:ext cx="2451566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ctr">
              <a:spcBef>
                <a:spcPts val="0"/>
              </a:spcBef>
              <a:defRPr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2000">
                <a:solidFill>
                  <a:schemeClr val="tx1"/>
                </a:solidFill>
              </a:rPr>
              <a:t>TEE </a:t>
            </a:r>
            <a:r>
              <a:rPr lang="en-US" altLang="zh-CN" sz="2000">
                <a:solidFill>
                  <a:schemeClr val="tx1"/>
                </a:solidFill>
              </a:rPr>
              <a:t>T</a:t>
            </a:r>
            <a:r>
              <a:rPr lang="en-US" sz="2000">
                <a:solidFill>
                  <a:schemeClr val="tx1"/>
                </a:solidFill>
              </a:rPr>
              <a:t>rust </a:t>
            </a:r>
            <a:r>
              <a:rPr lang="en-US" altLang="zh-CN" sz="2000">
                <a:solidFill>
                  <a:schemeClr val="tx1"/>
                </a:solidFill>
              </a:rPr>
              <a:t>B</a:t>
            </a:r>
            <a:r>
              <a:rPr lang="en-US" sz="2000">
                <a:solidFill>
                  <a:schemeClr val="tx1"/>
                </a:solidFill>
              </a:rPr>
              <a:t>oundary 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157560F-0079-8046-8CBE-A3B0DC940CB9}"/>
              </a:ext>
            </a:extLst>
          </p:cNvPr>
          <p:cNvSpPr/>
          <p:nvPr/>
        </p:nvSpPr>
        <p:spPr>
          <a:xfrm>
            <a:off x="4575406" y="3777340"/>
            <a:ext cx="1867047" cy="74311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>
                <a:cs typeface="Calibri"/>
              </a:rPr>
              <a:t>AES Engine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46148F5-B848-7A42-9112-DFFC8E59BB09}"/>
              </a:ext>
            </a:extLst>
          </p:cNvPr>
          <p:cNvCxnSpPr>
            <a:cxnSpLocks/>
          </p:cNvCxnSpPr>
          <p:nvPr/>
        </p:nvCxnSpPr>
        <p:spPr>
          <a:xfrm flipV="1">
            <a:off x="6551981" y="4146726"/>
            <a:ext cx="1136279" cy="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C70EBAD9-6E20-AC44-B39A-18AE5CA14347}"/>
              </a:ext>
            </a:extLst>
          </p:cNvPr>
          <p:cNvCxnSpPr>
            <a:cxnSpLocks/>
          </p:cNvCxnSpPr>
          <p:nvPr/>
        </p:nvCxnSpPr>
        <p:spPr>
          <a:xfrm flipV="1">
            <a:off x="3470359" y="4146726"/>
            <a:ext cx="861460" cy="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7ED09EB-2813-AD4E-9A85-72A81EF56BB3}"/>
              </a:ext>
            </a:extLst>
          </p:cNvPr>
          <p:cNvSpPr/>
          <p:nvPr/>
        </p:nvSpPr>
        <p:spPr>
          <a:xfrm>
            <a:off x="7913986" y="3862420"/>
            <a:ext cx="1386425" cy="63383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1">
                <a:solidFill>
                  <a:schemeClr val="tx1"/>
                </a:solidFill>
              </a:rPr>
              <a:t>DRAM</a:t>
            </a:r>
            <a:endParaRPr lang="en-CN" sz="1351">
              <a:solidFill>
                <a:schemeClr val="tx1"/>
              </a:solidFill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14A8952-FDB6-8A45-9A69-B0B52EFA9C84}"/>
              </a:ext>
            </a:extLst>
          </p:cNvPr>
          <p:cNvSpPr/>
          <p:nvPr/>
        </p:nvSpPr>
        <p:spPr>
          <a:xfrm>
            <a:off x="2109640" y="3819482"/>
            <a:ext cx="1185837" cy="63850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1350">
                <a:solidFill>
                  <a:schemeClr val="bg1">
                    <a:lumMod val="95000"/>
                    <a:lumOff val="5000"/>
                  </a:schemeClr>
                </a:solidFill>
                <a:ea typeface="等线"/>
              </a:rPr>
              <a:t>Application Data</a:t>
            </a:r>
            <a:endParaRPr lang="en-CN" sz="1351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7" name="Picture 4" descr="See the source image">
            <a:extLst>
              <a:ext uri="{FF2B5EF4-FFF2-40B4-BE49-F238E27FC236}">
                <a16:creationId xmlns:a16="http://schemas.microsoft.com/office/drawing/2014/main" id="{E318C2FB-65F2-AF41-9C45-09840409D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935" y="5387901"/>
            <a:ext cx="1059712" cy="105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DCC074D-647B-AF40-B756-427C61E76FD0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8650791" y="4593066"/>
            <a:ext cx="0" cy="794836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5E5A601-1D1C-4141-B5D9-DDEA3710A539}"/>
              </a:ext>
            </a:extLst>
          </p:cNvPr>
          <p:cNvGrpSpPr/>
          <p:nvPr/>
        </p:nvGrpSpPr>
        <p:grpSpPr>
          <a:xfrm>
            <a:off x="7726840" y="4767609"/>
            <a:ext cx="522723" cy="512257"/>
            <a:chOff x="5005137" y="5419311"/>
            <a:chExt cx="522722" cy="51225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9B2B4D2-63C9-4144-B7C9-50ED17D5A109}"/>
                </a:ext>
              </a:extLst>
            </p:cNvPr>
            <p:cNvSpPr/>
            <p:nvPr/>
          </p:nvSpPr>
          <p:spPr>
            <a:xfrm>
              <a:off x="5005137" y="5419311"/>
              <a:ext cx="379909" cy="379909"/>
            </a:xfrm>
            <a:prstGeom prst="ellipse">
              <a:avLst/>
            </a:prstGeom>
            <a:noFill/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FFA6D06-B41F-F74A-BAC0-25D27EED2BD4}"/>
                </a:ext>
              </a:extLst>
            </p:cNvPr>
            <p:cNvCxnSpPr>
              <a:cxnSpLocks/>
              <a:endCxn id="11" idx="5"/>
            </p:cNvCxnSpPr>
            <p:nvPr/>
          </p:nvCxnSpPr>
          <p:spPr>
            <a:xfrm flipH="1" flipV="1">
              <a:off x="5329410" y="5743584"/>
              <a:ext cx="198449" cy="187984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D4B202B-95B2-CE48-90A0-B7E02AF3CFE5}"/>
              </a:ext>
            </a:extLst>
          </p:cNvPr>
          <p:cNvCxnSpPr>
            <a:cxnSpLocks/>
          </p:cNvCxnSpPr>
          <p:nvPr/>
        </p:nvCxnSpPr>
        <p:spPr>
          <a:xfrm>
            <a:off x="7420954" y="5827237"/>
            <a:ext cx="611775" cy="0"/>
          </a:xfrm>
          <a:prstGeom prst="straightConnector1">
            <a:avLst/>
          </a:prstGeom>
          <a:ln w="635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244591E-BFA5-DB41-944F-110D3D973288}"/>
              </a:ext>
            </a:extLst>
          </p:cNvPr>
          <p:cNvCxnSpPr>
            <a:cxnSpLocks/>
          </p:cNvCxnSpPr>
          <p:nvPr/>
        </p:nvCxnSpPr>
        <p:spPr>
          <a:xfrm flipV="1">
            <a:off x="7420953" y="4247147"/>
            <a:ext cx="0" cy="1580091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96437FAA-24D1-A247-A3CF-16EA2C405EE6}"/>
              </a:ext>
            </a:extLst>
          </p:cNvPr>
          <p:cNvSpPr/>
          <p:nvPr/>
        </p:nvSpPr>
        <p:spPr>
          <a:xfrm>
            <a:off x="1897162" y="3404816"/>
            <a:ext cx="4970495" cy="1467843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280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C81A730-B66D-D94C-A315-1023D60159A7}"/>
              </a:ext>
            </a:extLst>
          </p:cNvPr>
          <p:cNvSpPr txBox="1">
            <a:spLocks/>
          </p:cNvSpPr>
          <p:nvPr/>
        </p:nvSpPr>
        <p:spPr>
          <a:xfrm>
            <a:off x="838200" y="8605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latin typeface="Songti TC" panose="02010600040101010101" pitchFamily="2" charset="-120"/>
                <a:ea typeface="Songti TC" panose="02010600040101010101" pitchFamily="2" charset="-120"/>
              </a:rPr>
              <a:t>Research Question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5B57E70-36C9-9848-860C-6D20FF76DA3A}"/>
              </a:ext>
            </a:extLst>
          </p:cNvPr>
          <p:cNvSpPr/>
          <p:nvPr/>
        </p:nvSpPr>
        <p:spPr>
          <a:xfrm>
            <a:off x="8941237" y="4767609"/>
            <a:ext cx="22200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</a:rPr>
              <a:t>Software</a:t>
            </a:r>
            <a:r>
              <a:rPr lang="zh-CN" altLang="en-US" sz="2400" b="1">
                <a:solidFill>
                  <a:srgbClr val="FF0000"/>
                </a:solidFill>
              </a:rPr>
              <a:t> </a:t>
            </a:r>
            <a:r>
              <a:rPr lang="en-US" altLang="zh-CN" sz="2400" b="1">
                <a:solidFill>
                  <a:srgbClr val="FF0000"/>
                </a:solidFill>
              </a:rPr>
              <a:t>access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054AF2E-F271-6847-A5FB-8AF7B4D9E46D}"/>
              </a:ext>
            </a:extLst>
          </p:cNvPr>
          <p:cNvSpPr/>
          <p:nvPr/>
        </p:nvSpPr>
        <p:spPr>
          <a:xfrm>
            <a:off x="6147166" y="5224937"/>
            <a:ext cx="12044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</a:rPr>
              <a:t>Physical</a:t>
            </a:r>
          </a:p>
          <a:p>
            <a:r>
              <a:rPr lang="zh-CN" altLang="en-US" sz="2400" b="1">
                <a:solidFill>
                  <a:srgbClr val="FF0000"/>
                </a:solidFill>
              </a:rPr>
              <a:t> </a:t>
            </a:r>
            <a:r>
              <a:rPr lang="en-US" altLang="zh-CN" sz="2400" b="1">
                <a:solidFill>
                  <a:srgbClr val="FF0000"/>
                </a:solidFill>
              </a:rPr>
              <a:t>access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EF09B68-D7B2-3C48-A8FE-5A811C03417A}"/>
              </a:ext>
            </a:extLst>
          </p:cNvPr>
          <p:cNvSpPr/>
          <p:nvPr/>
        </p:nvSpPr>
        <p:spPr>
          <a:xfrm>
            <a:off x="6942748" y="3068516"/>
            <a:ext cx="19658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</a:rPr>
              <a:t>Deterministic</a:t>
            </a:r>
            <a:r>
              <a:rPr lang="zh-CN" altLang="en-US" sz="2400" b="1">
                <a:solidFill>
                  <a:srgbClr val="FF0000"/>
                </a:solidFill>
              </a:rPr>
              <a:t> </a:t>
            </a:r>
            <a:endParaRPr lang="en-US" altLang="zh-CN" sz="2400" b="1">
              <a:solidFill>
                <a:srgbClr val="FF0000"/>
              </a:solidFill>
            </a:endParaRPr>
          </a:p>
          <a:p>
            <a:r>
              <a:rPr lang="en-US" altLang="zh-CN" sz="2400" b="1">
                <a:solidFill>
                  <a:srgbClr val="FF0000"/>
                </a:solidFill>
              </a:rPr>
              <a:t>Encryption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D723D7-6D7C-4647-9497-4184D731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13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322023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B9927-5323-F745-81AF-CC84793D8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56" y="365125"/>
            <a:ext cx="11749088" cy="1325563"/>
          </a:xfrm>
        </p:spPr>
        <p:txBody>
          <a:bodyPr>
            <a:noAutofit/>
          </a:bodyPr>
          <a:lstStyle/>
          <a:p>
            <a:r>
              <a:rPr lang="en-US" sz="3200"/>
              <a:t>Ciphertext Side Channel</a:t>
            </a:r>
            <a:r>
              <a:rPr lang="zh-CN" altLang="en-US" sz="3200"/>
              <a:t> </a:t>
            </a:r>
            <a:r>
              <a:rPr lang="en-US" altLang="zh-CN" sz="3200"/>
              <a:t>-</a:t>
            </a:r>
            <a:r>
              <a:rPr lang="zh-CN" altLang="en-US" sz="3200"/>
              <a:t> </a:t>
            </a:r>
            <a:r>
              <a:rPr lang="en-US" altLang="zh-CN" sz="3200"/>
              <a:t>Outline</a:t>
            </a:r>
            <a:br>
              <a:rPr lang="en-US" sz="3200"/>
            </a:br>
            <a:endParaRPr lang="en-US" sz="3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279EB-251E-4B4F-A2D5-1F1C816C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9225"/>
            <a:ext cx="10515600" cy="4351339"/>
          </a:xfrm>
        </p:spPr>
        <p:txBody>
          <a:bodyPr/>
          <a:lstStyle/>
          <a:p>
            <a:r>
              <a:rPr lang="en-US" altLang="zh-CN"/>
              <a:t>Attack</a:t>
            </a:r>
            <a:r>
              <a:rPr lang="zh-CN" altLang="en-US"/>
              <a:t> </a:t>
            </a:r>
            <a:r>
              <a:rPr lang="en-US" altLang="zh-CN"/>
              <a:t>Primitives</a:t>
            </a:r>
          </a:p>
          <a:p>
            <a:pPr lvl="1"/>
            <a:r>
              <a:rPr lang="en-US" altLang="zh-CN"/>
              <a:t>Dictionary</a:t>
            </a:r>
            <a:r>
              <a:rPr lang="zh-CN" altLang="en-US"/>
              <a:t> </a:t>
            </a:r>
            <a:r>
              <a:rPr lang="en-US" altLang="zh-CN"/>
              <a:t>Attacks</a:t>
            </a:r>
          </a:p>
          <a:p>
            <a:pPr lvl="1"/>
            <a:r>
              <a:rPr lang="en-US" altLang="zh-CN"/>
              <a:t>Collision</a:t>
            </a:r>
            <a:r>
              <a:rPr lang="zh-CN" altLang="en-US"/>
              <a:t> </a:t>
            </a:r>
            <a:r>
              <a:rPr lang="en-US" altLang="zh-CN"/>
              <a:t>Attacks</a:t>
            </a:r>
          </a:p>
          <a:p>
            <a:pPr marL="457189" lvl="1" indent="0">
              <a:buNone/>
            </a:pPr>
            <a:endParaRPr lang="en-US" altLang="zh-CN"/>
          </a:p>
          <a:p>
            <a:r>
              <a:rPr lang="en-US" altLang="zh-CN"/>
              <a:t>Mitigation</a:t>
            </a:r>
          </a:p>
          <a:p>
            <a:pPr lvl="1"/>
            <a:r>
              <a:rPr lang="en-US" altLang="zh-CN"/>
              <a:t>Hardware-level</a:t>
            </a:r>
            <a:r>
              <a:rPr lang="zh-CN" altLang="en-US"/>
              <a:t> </a:t>
            </a:r>
            <a:r>
              <a:rPr lang="en-US" altLang="zh-CN"/>
              <a:t>Mitigation</a:t>
            </a:r>
          </a:p>
          <a:p>
            <a:pPr lvl="1"/>
            <a:r>
              <a:rPr lang="en-US" altLang="zh-CN"/>
              <a:t>Software-level</a:t>
            </a:r>
            <a:r>
              <a:rPr lang="zh-CN" altLang="en-US"/>
              <a:t> </a:t>
            </a:r>
            <a:r>
              <a:rPr lang="en-US" altLang="zh-CN"/>
              <a:t>Mitigation</a:t>
            </a:r>
          </a:p>
          <a:p>
            <a:pPr marL="457189" lvl="1" indent="0">
              <a:buNone/>
            </a:pPr>
            <a:endParaRPr lang="en-US" altLang="zh-CN"/>
          </a:p>
          <a:p>
            <a:r>
              <a:rPr lang="en-US" altLang="zh-CN"/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460581-3575-9F43-B2DB-C4E6012DE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14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730248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B9927-5323-F745-81AF-CC84793D8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56" y="365125"/>
            <a:ext cx="11749088" cy="1325563"/>
          </a:xfrm>
        </p:spPr>
        <p:txBody>
          <a:bodyPr>
            <a:noAutofit/>
          </a:bodyPr>
          <a:lstStyle/>
          <a:p>
            <a:r>
              <a:rPr lang="en-US" sz="3200"/>
              <a:t>Ciphertext Side Channel</a:t>
            </a:r>
            <a:r>
              <a:rPr lang="zh-CN" altLang="en-US" sz="3200"/>
              <a:t> </a:t>
            </a:r>
            <a:r>
              <a:rPr lang="en-US" altLang="zh-CN" sz="3200"/>
              <a:t>-</a:t>
            </a:r>
            <a:r>
              <a:rPr lang="zh-CN" altLang="en-US" sz="3200"/>
              <a:t> </a:t>
            </a:r>
            <a:r>
              <a:rPr lang="en-US" altLang="zh-CN" sz="3200"/>
              <a:t>Outline</a:t>
            </a:r>
            <a:br>
              <a:rPr lang="en-US" sz="3200"/>
            </a:br>
            <a:endParaRPr lang="en-US" sz="3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279EB-251E-4B4F-A2D5-1F1C816C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9225"/>
            <a:ext cx="10515600" cy="4351339"/>
          </a:xfrm>
        </p:spPr>
        <p:txBody>
          <a:bodyPr/>
          <a:lstStyle/>
          <a:p>
            <a:r>
              <a:rPr lang="en-US" altLang="zh-CN"/>
              <a:t>Attack</a:t>
            </a:r>
            <a:r>
              <a:rPr lang="zh-CN" altLang="en-US"/>
              <a:t> </a:t>
            </a:r>
            <a:r>
              <a:rPr lang="en-US" altLang="zh-CN"/>
              <a:t>Primitives</a:t>
            </a:r>
          </a:p>
          <a:p>
            <a:pPr lvl="1"/>
            <a:r>
              <a:rPr lang="en-US" altLang="zh-CN">
                <a:solidFill>
                  <a:srgbClr val="C00000"/>
                </a:solidFill>
              </a:rPr>
              <a:t>Dictionary</a:t>
            </a:r>
            <a:r>
              <a:rPr lang="zh-CN" altLang="en-US">
                <a:solidFill>
                  <a:srgbClr val="C00000"/>
                </a:solidFill>
              </a:rPr>
              <a:t> </a:t>
            </a:r>
            <a:r>
              <a:rPr lang="en-US" altLang="zh-CN">
                <a:solidFill>
                  <a:srgbClr val="C00000"/>
                </a:solidFill>
              </a:rPr>
              <a:t>Attacks</a:t>
            </a:r>
          </a:p>
          <a:p>
            <a:pPr lvl="1"/>
            <a:r>
              <a:rPr lang="en-US" altLang="zh-CN"/>
              <a:t>Collision</a:t>
            </a:r>
            <a:r>
              <a:rPr lang="zh-CN" altLang="en-US"/>
              <a:t> </a:t>
            </a:r>
            <a:r>
              <a:rPr lang="en-US" altLang="zh-CN"/>
              <a:t>Attacks</a:t>
            </a:r>
          </a:p>
          <a:p>
            <a:pPr marL="457189" lvl="1" indent="0">
              <a:buNone/>
            </a:pPr>
            <a:endParaRPr lang="en-US" altLang="zh-CN"/>
          </a:p>
          <a:p>
            <a:r>
              <a:rPr lang="en-US" altLang="zh-CN"/>
              <a:t>Mitigation</a:t>
            </a:r>
          </a:p>
          <a:p>
            <a:pPr lvl="1"/>
            <a:r>
              <a:rPr lang="en-US" altLang="zh-CN"/>
              <a:t>Hardware-level</a:t>
            </a:r>
            <a:r>
              <a:rPr lang="zh-CN" altLang="en-US"/>
              <a:t> </a:t>
            </a:r>
            <a:r>
              <a:rPr lang="en-US" altLang="zh-CN"/>
              <a:t>Mitigation</a:t>
            </a:r>
          </a:p>
          <a:p>
            <a:pPr lvl="1"/>
            <a:r>
              <a:rPr lang="en-US" altLang="zh-CN"/>
              <a:t>Software-level</a:t>
            </a:r>
            <a:r>
              <a:rPr lang="zh-CN" altLang="en-US"/>
              <a:t> </a:t>
            </a:r>
            <a:r>
              <a:rPr lang="en-US" altLang="zh-CN"/>
              <a:t>Mitigation</a:t>
            </a:r>
          </a:p>
          <a:p>
            <a:pPr marL="457189" lvl="1" indent="0">
              <a:buNone/>
            </a:pPr>
            <a:endParaRPr lang="en-US" altLang="zh-CN"/>
          </a:p>
          <a:p>
            <a:r>
              <a:rPr lang="en-US" altLang="zh-CN"/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85D130-BC29-B044-BF84-E04DB9FD0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15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226133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28D0E-A9C9-EC45-9971-3717B72EC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Songti TC" panose="02010600040101010101" pitchFamily="2" charset="-120"/>
                <a:ea typeface="Songti TC" panose="02010600040101010101" pitchFamily="2" charset="-120"/>
              </a:rPr>
              <a:t>Attack</a:t>
            </a:r>
            <a:r>
              <a:rPr lang="zh-CN" altLang="en-US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>
                <a:latin typeface="Songti TC" panose="02010600040101010101" pitchFamily="2" charset="-120"/>
                <a:ea typeface="Songti TC" panose="02010600040101010101" pitchFamily="2" charset="-120"/>
              </a:rPr>
              <a:t>Primitives</a:t>
            </a:r>
            <a:r>
              <a:rPr lang="zh-CN" altLang="en-US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>
                <a:latin typeface="Songti TC" panose="02010600040101010101" pitchFamily="2" charset="-120"/>
                <a:ea typeface="Songti TC" panose="02010600040101010101" pitchFamily="2" charset="-120"/>
              </a:rPr>
              <a:t>–</a:t>
            </a:r>
            <a:r>
              <a:rPr lang="zh-CN" altLang="en-US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3200">
                <a:latin typeface="Songti TC" panose="02010600040101010101" pitchFamily="2" charset="-120"/>
                <a:ea typeface="Songti TC" panose="02010600040101010101" pitchFamily="2" charset="-120"/>
              </a:rPr>
              <a:t>Dictionary</a:t>
            </a:r>
            <a:r>
              <a:rPr lang="zh-CN" altLang="en-US" sz="32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3200">
                <a:latin typeface="Songti TC" panose="02010600040101010101" pitchFamily="2" charset="-120"/>
                <a:ea typeface="Songti TC" panose="02010600040101010101" pitchFamily="2" charset="-120"/>
              </a:rPr>
              <a:t>Attacks</a:t>
            </a:r>
            <a:endParaRPr lang="en-CN" sz="320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C141DC0-9040-FC49-9E4B-FCDA41CC9AA3}"/>
              </a:ext>
            </a:extLst>
          </p:cNvPr>
          <p:cNvCxnSpPr>
            <a:cxnSpLocks/>
          </p:cNvCxnSpPr>
          <p:nvPr/>
        </p:nvCxnSpPr>
        <p:spPr>
          <a:xfrm>
            <a:off x="942585" y="2416975"/>
            <a:ext cx="4322523" cy="0"/>
          </a:xfrm>
          <a:prstGeom prst="straightConnector1">
            <a:avLst/>
          </a:prstGeom>
          <a:ln w="412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55677A22-CFC0-7F43-A58E-EF9C266931D7}"/>
              </a:ext>
            </a:extLst>
          </p:cNvPr>
          <p:cNvSpPr/>
          <p:nvPr/>
        </p:nvSpPr>
        <p:spPr>
          <a:xfrm>
            <a:off x="1857480" y="2008120"/>
            <a:ext cx="1883080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1"/>
              <a:t>128-bit</a:t>
            </a:r>
            <a:r>
              <a:rPr lang="zh-CN" altLang="en-US" sz="1351"/>
              <a:t> </a:t>
            </a:r>
            <a:r>
              <a:rPr lang="en-US" altLang="zh-CN" sz="1351"/>
              <a:t>Ciphertext</a:t>
            </a:r>
            <a:r>
              <a:rPr lang="zh-CN" altLang="en-US" sz="1351"/>
              <a:t> </a:t>
            </a:r>
            <a:r>
              <a:rPr lang="en-US" altLang="zh-CN" sz="1351"/>
              <a:t>Block</a:t>
            </a:r>
            <a:endParaRPr lang="en-US" sz="1351"/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6471AA58-090A-A847-AF89-C85FC930C950}"/>
              </a:ext>
            </a:extLst>
          </p:cNvPr>
          <p:cNvSpPr/>
          <p:nvPr/>
        </p:nvSpPr>
        <p:spPr>
          <a:xfrm>
            <a:off x="942586" y="2555785"/>
            <a:ext cx="1042988" cy="40201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/>
              <a:t>-</a:t>
            </a:r>
            <a:endParaRPr lang="en-CN" sz="2000"/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411721BE-F1E7-C143-9B1F-98081D539FB7}"/>
              </a:ext>
            </a:extLst>
          </p:cNvPr>
          <p:cNvSpPr/>
          <p:nvPr/>
        </p:nvSpPr>
        <p:spPr>
          <a:xfrm>
            <a:off x="2036719" y="2555785"/>
            <a:ext cx="1042988" cy="40201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/>
              <a:t>Secret</a:t>
            </a:r>
            <a:endParaRPr lang="en-CN" sz="2000"/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451272CA-5B4E-BD43-BAA3-59A8445A63D7}"/>
              </a:ext>
            </a:extLst>
          </p:cNvPr>
          <p:cNvSpPr/>
          <p:nvPr/>
        </p:nvSpPr>
        <p:spPr>
          <a:xfrm>
            <a:off x="3132090" y="2555785"/>
            <a:ext cx="1042988" cy="40201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/>
              <a:t>-</a:t>
            </a:r>
            <a:endParaRPr lang="en-CN" sz="2000"/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A27E4FA9-82B4-2941-AB0C-F0427549359E}"/>
              </a:ext>
            </a:extLst>
          </p:cNvPr>
          <p:cNvSpPr/>
          <p:nvPr/>
        </p:nvSpPr>
        <p:spPr>
          <a:xfrm>
            <a:off x="4222119" y="2555785"/>
            <a:ext cx="1042988" cy="40201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/>
              <a:t>-</a:t>
            </a:r>
            <a:endParaRPr lang="en-CN" sz="2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9557FC-2C3D-F74D-9D17-C5D4A83D4B95}"/>
              </a:ext>
            </a:extLst>
          </p:cNvPr>
          <p:cNvSpPr txBox="1"/>
          <p:nvPr/>
        </p:nvSpPr>
        <p:spPr>
          <a:xfrm>
            <a:off x="4731026" y="65068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A39E7C-D807-A345-90C7-064377481C31}"/>
              </a:ext>
            </a:extLst>
          </p:cNvPr>
          <p:cNvSpPr/>
          <p:nvPr/>
        </p:nvSpPr>
        <p:spPr>
          <a:xfrm>
            <a:off x="942585" y="3298008"/>
            <a:ext cx="49814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>
                <a:solidFill>
                  <a:srgbClr val="C00000"/>
                </a:solidFill>
              </a:rPr>
              <a:t>Dictionary Attacks: For a fixed address, building the ciphertext-plaintext dictionary and inferring the secret by repeated ciphertext.</a:t>
            </a:r>
            <a:endParaRPr lang="en-US" altLang="zh-CN" sz="2400">
              <a:solidFill>
                <a:srgbClr val="C00000"/>
              </a:solidFill>
            </a:endParaRPr>
          </a:p>
        </p:txBody>
      </p:sp>
      <p:pic>
        <p:nvPicPr>
          <p:cNvPr id="14" name="Picture 4" descr="See the source image">
            <a:extLst>
              <a:ext uri="{FF2B5EF4-FFF2-40B4-BE49-F238E27FC236}">
                <a16:creationId xmlns:a16="http://schemas.microsoft.com/office/drawing/2014/main" id="{C0E45176-3CF0-8A48-8F22-229205F68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744" y="5854367"/>
            <a:ext cx="638509" cy="63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D095478-F1F4-2D4B-A762-3FCEDC8C0EE9}"/>
              </a:ext>
            </a:extLst>
          </p:cNvPr>
          <p:cNvSpPr/>
          <p:nvPr/>
        </p:nvSpPr>
        <p:spPr>
          <a:xfrm>
            <a:off x="9379781" y="1794464"/>
            <a:ext cx="954740" cy="63850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1">
                <a:solidFill>
                  <a:schemeClr val="bg1">
                    <a:lumMod val="95000"/>
                    <a:lumOff val="5000"/>
                  </a:schemeClr>
                </a:solidFill>
              </a:rPr>
              <a:t>Data1</a:t>
            </a:r>
            <a:endParaRPr lang="en-CN" sz="1351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064DDE8-F117-FF4C-B5C2-CB3479E3423D}"/>
              </a:ext>
            </a:extLst>
          </p:cNvPr>
          <p:cNvSpPr/>
          <p:nvPr/>
        </p:nvSpPr>
        <p:spPr>
          <a:xfrm>
            <a:off x="7696834" y="2604544"/>
            <a:ext cx="954740" cy="63850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>
                <a:solidFill>
                  <a:schemeClr val="tx1"/>
                </a:solidFill>
              </a:rPr>
              <a:t>Cipher2</a:t>
            </a:r>
            <a:endParaRPr lang="en-CN" sz="1600">
              <a:solidFill>
                <a:schemeClr val="tx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64C9F19-9961-324E-A774-10B403489F31}"/>
              </a:ext>
            </a:extLst>
          </p:cNvPr>
          <p:cNvSpPr/>
          <p:nvPr/>
        </p:nvSpPr>
        <p:spPr>
          <a:xfrm>
            <a:off x="7696834" y="3416655"/>
            <a:ext cx="954740" cy="63850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>
                <a:solidFill>
                  <a:schemeClr val="tx1"/>
                </a:solidFill>
              </a:rPr>
              <a:t>Cipher3</a:t>
            </a:r>
            <a:endParaRPr lang="en-CN" sz="1600">
              <a:solidFill>
                <a:schemeClr val="tx1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A8EC76B-97A4-6548-AF68-7CBD916951E8}"/>
              </a:ext>
            </a:extLst>
          </p:cNvPr>
          <p:cNvSpPr/>
          <p:nvPr/>
        </p:nvSpPr>
        <p:spPr>
          <a:xfrm>
            <a:off x="7696834" y="4326955"/>
            <a:ext cx="954740" cy="63850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>
                <a:solidFill>
                  <a:schemeClr val="tx1"/>
                </a:solidFill>
              </a:rPr>
              <a:t>Cipher4</a:t>
            </a:r>
            <a:endParaRPr lang="en-CN" sz="1600">
              <a:solidFill>
                <a:schemeClr val="tx1"/>
              </a:solidFill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EC7C8391-AFE5-CD43-AC37-2EE5AA62A90C}"/>
              </a:ext>
            </a:extLst>
          </p:cNvPr>
          <p:cNvSpPr/>
          <p:nvPr/>
        </p:nvSpPr>
        <p:spPr>
          <a:xfrm>
            <a:off x="7696834" y="5151795"/>
            <a:ext cx="954740" cy="63850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>
                <a:solidFill>
                  <a:schemeClr val="tx1"/>
                </a:solidFill>
              </a:rPr>
              <a:t>Cipher2</a:t>
            </a:r>
            <a:endParaRPr lang="en-CN" sz="1600">
              <a:solidFill>
                <a:schemeClr val="tx1"/>
              </a:solidFill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DE76503-6E7F-3441-8DDE-03613873B633}"/>
              </a:ext>
            </a:extLst>
          </p:cNvPr>
          <p:cNvSpPr/>
          <p:nvPr/>
        </p:nvSpPr>
        <p:spPr>
          <a:xfrm>
            <a:off x="9379781" y="2604544"/>
            <a:ext cx="954740" cy="63850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1">
                <a:solidFill>
                  <a:schemeClr val="bg1">
                    <a:lumMod val="95000"/>
                    <a:lumOff val="5000"/>
                  </a:schemeClr>
                </a:solidFill>
              </a:rPr>
              <a:t>Data2</a:t>
            </a:r>
            <a:endParaRPr lang="en-CN" sz="1351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FD2D0D6-F8AF-0240-9228-F7EED2B9712F}"/>
              </a:ext>
            </a:extLst>
          </p:cNvPr>
          <p:cNvSpPr/>
          <p:nvPr/>
        </p:nvSpPr>
        <p:spPr>
          <a:xfrm>
            <a:off x="9379781" y="3416655"/>
            <a:ext cx="954740" cy="63850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1">
                <a:solidFill>
                  <a:schemeClr val="bg1">
                    <a:lumMod val="95000"/>
                    <a:lumOff val="5000"/>
                  </a:schemeClr>
                </a:solidFill>
              </a:rPr>
              <a:t>Data3</a:t>
            </a:r>
            <a:endParaRPr lang="en-CN" sz="1351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BA07A8A-A095-484B-877E-0AC7932F2CF4}"/>
              </a:ext>
            </a:extLst>
          </p:cNvPr>
          <p:cNvSpPr/>
          <p:nvPr/>
        </p:nvSpPr>
        <p:spPr>
          <a:xfrm>
            <a:off x="9379781" y="4326954"/>
            <a:ext cx="954740" cy="63850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1">
                <a:solidFill>
                  <a:schemeClr val="bg1">
                    <a:lumMod val="95000"/>
                    <a:lumOff val="5000"/>
                  </a:schemeClr>
                </a:solidFill>
              </a:rPr>
              <a:t>Data4</a:t>
            </a:r>
            <a:endParaRPr lang="en-CN" sz="1351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9169ADB-F904-3D44-824C-85B369088E78}"/>
              </a:ext>
            </a:extLst>
          </p:cNvPr>
          <p:cNvSpPr/>
          <p:nvPr/>
        </p:nvSpPr>
        <p:spPr>
          <a:xfrm>
            <a:off x="9379781" y="5151795"/>
            <a:ext cx="954740" cy="63850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1">
                <a:solidFill>
                  <a:schemeClr val="bg1">
                    <a:lumMod val="95000"/>
                    <a:lumOff val="5000"/>
                  </a:schemeClr>
                </a:solidFill>
              </a:rPr>
              <a:t>Data2</a:t>
            </a:r>
            <a:endParaRPr lang="en-CN" sz="1351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0D24380-5EAF-4842-9CFE-7D710035B330}"/>
              </a:ext>
            </a:extLst>
          </p:cNvPr>
          <p:cNvCxnSpPr>
            <a:cxnSpLocks/>
          </p:cNvCxnSpPr>
          <p:nvPr/>
        </p:nvCxnSpPr>
        <p:spPr>
          <a:xfrm flipV="1">
            <a:off x="8675638" y="2147617"/>
            <a:ext cx="636807" cy="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6A24263-6BB4-E647-8697-14C5782CB06F}"/>
              </a:ext>
            </a:extLst>
          </p:cNvPr>
          <p:cNvCxnSpPr>
            <a:cxnSpLocks/>
          </p:cNvCxnSpPr>
          <p:nvPr/>
        </p:nvCxnSpPr>
        <p:spPr>
          <a:xfrm flipV="1">
            <a:off x="8675638" y="2933341"/>
            <a:ext cx="636807" cy="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F596694-F03E-B540-A7D1-66E0662EF34D}"/>
              </a:ext>
            </a:extLst>
          </p:cNvPr>
          <p:cNvCxnSpPr>
            <a:cxnSpLocks/>
          </p:cNvCxnSpPr>
          <p:nvPr/>
        </p:nvCxnSpPr>
        <p:spPr>
          <a:xfrm flipV="1">
            <a:off x="8675638" y="3734537"/>
            <a:ext cx="636807" cy="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1B75F41-0618-EE44-9128-491123AB8855}"/>
              </a:ext>
            </a:extLst>
          </p:cNvPr>
          <p:cNvCxnSpPr>
            <a:cxnSpLocks/>
          </p:cNvCxnSpPr>
          <p:nvPr/>
        </p:nvCxnSpPr>
        <p:spPr>
          <a:xfrm flipV="1">
            <a:off x="8675638" y="4660189"/>
            <a:ext cx="636807" cy="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B9B5789-2FD0-5F40-9906-ABCD3DC3F837}"/>
              </a:ext>
            </a:extLst>
          </p:cNvPr>
          <p:cNvCxnSpPr>
            <a:cxnSpLocks/>
          </p:cNvCxnSpPr>
          <p:nvPr/>
        </p:nvCxnSpPr>
        <p:spPr>
          <a:xfrm flipV="1">
            <a:off x="8675638" y="5469677"/>
            <a:ext cx="636807" cy="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52022E54-D9F5-4340-B6AE-4117396D1711}"/>
              </a:ext>
            </a:extLst>
          </p:cNvPr>
          <p:cNvSpPr/>
          <p:nvPr/>
        </p:nvSpPr>
        <p:spPr>
          <a:xfrm>
            <a:off x="7696834" y="5976635"/>
            <a:ext cx="1397242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1" b="1"/>
              <a:t>1-to-1</a:t>
            </a:r>
            <a:r>
              <a:rPr lang="zh-CN" altLang="en-US" sz="1351" b="1"/>
              <a:t> </a:t>
            </a:r>
            <a:r>
              <a:rPr lang="en-US" altLang="zh-CN" sz="1351" b="1"/>
              <a:t>Dictionary</a:t>
            </a:r>
            <a:endParaRPr lang="en-US" sz="1351" b="1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526E027D-83F5-6B4D-AB54-929749A611AF}"/>
              </a:ext>
            </a:extLst>
          </p:cNvPr>
          <p:cNvSpPr/>
          <p:nvPr/>
        </p:nvSpPr>
        <p:spPr>
          <a:xfrm>
            <a:off x="7671750" y="1778466"/>
            <a:ext cx="954740" cy="638509"/>
          </a:xfrm>
          <a:prstGeom prst="roundRect">
            <a:avLst/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>
                <a:solidFill>
                  <a:schemeClr val="tx1"/>
                </a:solidFill>
              </a:rPr>
              <a:t>Cipher1</a:t>
            </a:r>
            <a:endParaRPr lang="en-CN" sz="160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1484AB-665D-2348-8E17-7CC7A4A5C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16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4131050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28D0E-A9C9-EC45-9971-3717B72EC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Songti TC" panose="02010600040101010101" pitchFamily="2" charset="-120"/>
                <a:ea typeface="Songti TC" panose="02010600040101010101" pitchFamily="2" charset="-120"/>
              </a:rPr>
              <a:t>Exploit context switches inside the VM</a:t>
            </a:r>
            <a:endParaRPr lang="en-US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9BB72CAD-91A5-4F4C-B67F-E0F65BCEF1C0}"/>
              </a:ext>
            </a:extLst>
          </p:cNvPr>
          <p:cNvCxnSpPr>
            <a:cxnSpLocks/>
          </p:cNvCxnSpPr>
          <p:nvPr/>
        </p:nvCxnSpPr>
        <p:spPr>
          <a:xfrm>
            <a:off x="1175000" y="3482343"/>
            <a:ext cx="5490497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92270491-7B6F-284A-8589-32E591EAA7B3}"/>
              </a:ext>
            </a:extLst>
          </p:cNvPr>
          <p:cNvCxnSpPr>
            <a:cxnSpLocks/>
          </p:cNvCxnSpPr>
          <p:nvPr/>
        </p:nvCxnSpPr>
        <p:spPr>
          <a:xfrm flipH="1">
            <a:off x="1254811" y="2940596"/>
            <a:ext cx="18024" cy="1176563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4" name="Picture 4" descr="See the source image">
            <a:extLst>
              <a:ext uri="{FF2B5EF4-FFF2-40B4-BE49-F238E27FC236}">
                <a16:creationId xmlns:a16="http://schemas.microsoft.com/office/drawing/2014/main" id="{94E734B7-1483-4544-9699-396A5E5FF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071" y="5618608"/>
            <a:ext cx="1059712" cy="105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3AB836CC-7442-7142-965C-E27583438701}"/>
              </a:ext>
            </a:extLst>
          </p:cNvPr>
          <p:cNvSpPr/>
          <p:nvPr/>
        </p:nvSpPr>
        <p:spPr>
          <a:xfrm>
            <a:off x="436828" y="1880868"/>
            <a:ext cx="1682005" cy="936227"/>
          </a:xfrm>
          <a:prstGeom prst="roundRect">
            <a:avLst/>
          </a:prstGeom>
          <a:solidFill>
            <a:schemeClr val="accent6"/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</a:rPr>
              <a:t>Process</a:t>
            </a:r>
            <a:r>
              <a:rPr lang="zh-CN" altLang="en-US" sz="2400">
                <a:solidFill>
                  <a:schemeClr val="tx1"/>
                </a:solidFill>
              </a:rPr>
              <a:t> </a:t>
            </a:r>
            <a:r>
              <a:rPr lang="en-US" altLang="zh-CN" sz="24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AF0C88E7-B2C9-6D4C-8D31-BA4D6780FC0A}"/>
              </a:ext>
            </a:extLst>
          </p:cNvPr>
          <p:cNvSpPr/>
          <p:nvPr/>
        </p:nvSpPr>
        <p:spPr>
          <a:xfrm>
            <a:off x="481935" y="4278785"/>
            <a:ext cx="1682005" cy="93622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</a:rPr>
              <a:t>Kernel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74F2DBC-4545-DB4E-B3B8-73C69F1380C2}"/>
              </a:ext>
            </a:extLst>
          </p:cNvPr>
          <p:cNvSpPr/>
          <p:nvPr/>
        </p:nvSpPr>
        <p:spPr>
          <a:xfrm>
            <a:off x="965807" y="3059668"/>
            <a:ext cx="2306052" cy="300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351"/>
              <a:t>Context</a:t>
            </a:r>
            <a:r>
              <a:rPr lang="zh-CN" altLang="en-US" sz="1351"/>
              <a:t> </a:t>
            </a:r>
            <a:r>
              <a:rPr lang="en-US" altLang="zh-CN" sz="1351"/>
              <a:t>Switch</a:t>
            </a:r>
            <a:endParaRPr lang="en-CN" sz="1351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329A1174-19A1-3B41-965C-63AAC10A3817}"/>
              </a:ext>
            </a:extLst>
          </p:cNvPr>
          <p:cNvSpPr/>
          <p:nvPr/>
        </p:nvSpPr>
        <p:spPr>
          <a:xfrm>
            <a:off x="2207645" y="3653429"/>
            <a:ext cx="1339059" cy="557153"/>
          </a:xfrm>
          <a:prstGeom prst="roundRect">
            <a:avLst/>
          </a:prstGeom>
          <a:solidFill>
            <a:schemeClr val="accent6"/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err="1">
                <a:solidFill>
                  <a:schemeClr val="tx1"/>
                </a:solidFill>
              </a:rPr>
              <a:t>Pt_regs</a:t>
            </a:r>
            <a:endParaRPr lang="en-US" altLang="zh-CN" sz="2400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0B21E17-CF44-104D-B183-FEFD0556B961}"/>
              </a:ext>
            </a:extLst>
          </p:cNvPr>
          <p:cNvSpPr/>
          <p:nvPr/>
        </p:nvSpPr>
        <p:spPr>
          <a:xfrm>
            <a:off x="7503763" y="2507321"/>
            <a:ext cx="4251411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115" indent="-285115">
              <a:buFont typeface="Arial" panose="020B0604020202020204" pitchFamily="34" charset="0"/>
              <a:buChar char="•"/>
            </a:pPr>
            <a:endParaRPr lang="en-US" altLang="zh-CN" sz="2800" b="1">
              <a:ea typeface="等线"/>
              <a:cs typeface="Calibri"/>
            </a:endParaRPr>
          </a:p>
          <a:p>
            <a:endParaRPr lang="en-US" altLang="zh-CN" sz="2800">
              <a:cs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C3E91B-5E1E-1B41-B2AE-14D9668144EA}"/>
              </a:ext>
            </a:extLst>
          </p:cNvPr>
          <p:cNvSpPr/>
          <p:nvPr/>
        </p:nvSpPr>
        <p:spPr>
          <a:xfrm>
            <a:off x="2523135" y="4277841"/>
            <a:ext cx="511166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1" b="1"/>
              <a:t>gPA</a:t>
            </a:r>
            <a:r>
              <a:rPr lang="en-US" altLang="zh-CN" sz="1351" b="1" baseline="-25000"/>
              <a:t>1</a:t>
            </a:r>
            <a:endParaRPr lang="en-US" sz="1351" baseline="-25000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AE4E223-4542-B242-A270-377FA4B993CD}"/>
              </a:ext>
            </a:extLst>
          </p:cNvPr>
          <p:cNvCxnSpPr>
            <a:cxnSpLocks/>
          </p:cNvCxnSpPr>
          <p:nvPr/>
        </p:nvCxnSpPr>
        <p:spPr>
          <a:xfrm flipH="1">
            <a:off x="4434851" y="2936763"/>
            <a:ext cx="18024" cy="1176563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C81B99F7-DFB5-7A49-87B7-2D89F002EAE7}"/>
              </a:ext>
            </a:extLst>
          </p:cNvPr>
          <p:cNvSpPr/>
          <p:nvPr/>
        </p:nvSpPr>
        <p:spPr>
          <a:xfrm>
            <a:off x="3593850" y="1880868"/>
            <a:ext cx="1682005" cy="936227"/>
          </a:xfrm>
          <a:prstGeom prst="roundRect">
            <a:avLst/>
          </a:prstGeom>
          <a:solidFill>
            <a:schemeClr val="accent6"/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</a:rPr>
              <a:t>Process</a:t>
            </a:r>
            <a:r>
              <a:rPr lang="zh-CN" altLang="en-US" sz="2400">
                <a:solidFill>
                  <a:schemeClr val="tx1"/>
                </a:solidFill>
              </a:rPr>
              <a:t> </a:t>
            </a:r>
            <a:r>
              <a:rPr lang="en-US" altLang="zh-CN" sz="24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333F6CAE-ADE9-314A-A436-E3FA4D2F0D2C}"/>
              </a:ext>
            </a:extLst>
          </p:cNvPr>
          <p:cNvSpPr/>
          <p:nvPr/>
        </p:nvSpPr>
        <p:spPr>
          <a:xfrm>
            <a:off x="3641176" y="4282953"/>
            <a:ext cx="1682005" cy="93622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</a:rPr>
              <a:t>Kernel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7ABA9698-047E-AD42-9EAF-8700BA9813B1}"/>
              </a:ext>
            </a:extLst>
          </p:cNvPr>
          <p:cNvSpPr/>
          <p:nvPr/>
        </p:nvSpPr>
        <p:spPr>
          <a:xfrm>
            <a:off x="5214867" y="3608982"/>
            <a:ext cx="1339059" cy="513823"/>
          </a:xfrm>
          <a:prstGeom prst="roundRect">
            <a:avLst/>
          </a:prstGeom>
          <a:solidFill>
            <a:schemeClr val="accent6"/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err="1">
                <a:solidFill>
                  <a:schemeClr val="tx1"/>
                </a:solidFill>
              </a:rPr>
              <a:t>Pt_regs</a:t>
            </a:r>
            <a:endParaRPr lang="en-US" altLang="zh-CN" sz="240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2361EB9-5B1F-D442-A321-8B944B73C88C}"/>
              </a:ext>
            </a:extLst>
          </p:cNvPr>
          <p:cNvSpPr/>
          <p:nvPr/>
        </p:nvSpPr>
        <p:spPr>
          <a:xfrm>
            <a:off x="5641708" y="4327068"/>
            <a:ext cx="511166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1" b="1"/>
              <a:t>gPA</a:t>
            </a:r>
            <a:r>
              <a:rPr lang="en-US" altLang="zh-CN" sz="1351" b="1" baseline="-25000"/>
              <a:t>1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93A23BB-D11B-9745-B632-663DFF0886DF}"/>
              </a:ext>
            </a:extLst>
          </p:cNvPr>
          <p:cNvCxnSpPr>
            <a:cxnSpLocks/>
          </p:cNvCxnSpPr>
          <p:nvPr/>
        </p:nvCxnSpPr>
        <p:spPr>
          <a:xfrm>
            <a:off x="2750533" y="4909014"/>
            <a:ext cx="0" cy="1180767"/>
          </a:xfrm>
          <a:prstGeom prst="straightConnector1">
            <a:avLst/>
          </a:prstGeom>
          <a:ln w="63500">
            <a:solidFill>
              <a:srgbClr val="C0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B7CF1F2-F8E3-FD4D-9C6A-DBEE4A958002}"/>
              </a:ext>
            </a:extLst>
          </p:cNvPr>
          <p:cNvCxnSpPr>
            <a:cxnSpLocks/>
          </p:cNvCxnSpPr>
          <p:nvPr/>
        </p:nvCxnSpPr>
        <p:spPr>
          <a:xfrm>
            <a:off x="5875473" y="4909014"/>
            <a:ext cx="0" cy="1178967"/>
          </a:xfrm>
          <a:prstGeom prst="straightConnector1">
            <a:avLst/>
          </a:prstGeom>
          <a:ln w="63500">
            <a:solidFill>
              <a:srgbClr val="C0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AEA1ED6-029A-0C2B-8074-1D0803BF1D45}"/>
              </a:ext>
            </a:extLst>
          </p:cNvPr>
          <p:cNvSpPr txBox="1"/>
          <p:nvPr/>
        </p:nvSpPr>
        <p:spPr>
          <a:xfrm>
            <a:off x="7083206" y="2695137"/>
            <a:ext cx="495037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OS context switch stores register</a:t>
            </a:r>
            <a:r>
              <a:rPr lang="en-US" altLang="zh-CN" sz="2400"/>
              <a:t>s</a:t>
            </a:r>
            <a:r>
              <a:rPr lang="en-US" sz="2400"/>
              <a:t> into </a:t>
            </a:r>
            <a:r>
              <a:rPr lang="en-US" altLang="zh-CN" sz="2400"/>
              <a:t>some</a:t>
            </a:r>
            <a:r>
              <a:rPr lang="zh-CN" altLang="en-US" sz="2400"/>
              <a:t> </a:t>
            </a:r>
            <a:r>
              <a:rPr lang="en-US" altLang="zh-CN" sz="2400">
                <a:solidFill>
                  <a:srgbClr val="C00000"/>
                </a:solidFill>
              </a:rPr>
              <a:t>kernel</a:t>
            </a:r>
            <a:r>
              <a:rPr lang="zh-CN" altLang="en-US" sz="2400">
                <a:solidFill>
                  <a:srgbClr val="C00000"/>
                </a:solidFill>
              </a:rPr>
              <a:t> </a:t>
            </a:r>
            <a:r>
              <a:rPr lang="en-US" altLang="zh-CN" sz="2400">
                <a:solidFill>
                  <a:srgbClr val="C00000"/>
                </a:solidFill>
              </a:rPr>
              <a:t>structures</a:t>
            </a:r>
            <a:r>
              <a:rPr lang="zh-CN" altLang="en-US" sz="2400"/>
              <a:t> </a:t>
            </a:r>
            <a:r>
              <a:rPr lang="en-US" altLang="zh-CN" sz="2400"/>
              <a:t>(</a:t>
            </a:r>
            <a:r>
              <a:rPr lang="en-US" altLang="zh-CN" sz="2400" err="1"/>
              <a:t>pt_regs</a:t>
            </a:r>
            <a:r>
              <a:rPr lang="en-US" altLang="zh-CN" sz="2400"/>
              <a:t>)</a:t>
            </a:r>
            <a:endParaRPr lang="en-US" sz="2400">
              <a:cs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5A58C4-D2E0-F145-A4B7-1CFDCF7FC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17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902849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9BB72CAD-91A5-4F4C-B67F-E0F65BCEF1C0}"/>
              </a:ext>
            </a:extLst>
          </p:cNvPr>
          <p:cNvCxnSpPr>
            <a:cxnSpLocks/>
          </p:cNvCxnSpPr>
          <p:nvPr/>
        </p:nvCxnSpPr>
        <p:spPr>
          <a:xfrm>
            <a:off x="1175000" y="3482343"/>
            <a:ext cx="5490497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92270491-7B6F-284A-8589-32E591EAA7B3}"/>
              </a:ext>
            </a:extLst>
          </p:cNvPr>
          <p:cNvCxnSpPr>
            <a:cxnSpLocks/>
          </p:cNvCxnSpPr>
          <p:nvPr/>
        </p:nvCxnSpPr>
        <p:spPr>
          <a:xfrm flipH="1">
            <a:off x="1254811" y="2940596"/>
            <a:ext cx="18024" cy="1176563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4" name="Picture 4" descr="See the source image">
            <a:extLst>
              <a:ext uri="{FF2B5EF4-FFF2-40B4-BE49-F238E27FC236}">
                <a16:creationId xmlns:a16="http://schemas.microsoft.com/office/drawing/2014/main" id="{94E734B7-1483-4544-9699-396A5E5FF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071" y="5618608"/>
            <a:ext cx="1059712" cy="105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3AB836CC-7442-7142-965C-E27583438701}"/>
              </a:ext>
            </a:extLst>
          </p:cNvPr>
          <p:cNvSpPr/>
          <p:nvPr/>
        </p:nvSpPr>
        <p:spPr>
          <a:xfrm>
            <a:off x="436828" y="1880868"/>
            <a:ext cx="1682005" cy="936227"/>
          </a:xfrm>
          <a:prstGeom prst="roundRect">
            <a:avLst/>
          </a:prstGeom>
          <a:solidFill>
            <a:schemeClr val="accent6"/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</a:rPr>
              <a:t>Process</a:t>
            </a:r>
            <a:r>
              <a:rPr lang="zh-CN" altLang="en-US" sz="2400">
                <a:solidFill>
                  <a:schemeClr val="tx1"/>
                </a:solidFill>
              </a:rPr>
              <a:t> </a:t>
            </a:r>
            <a:r>
              <a:rPr lang="en-US" altLang="zh-CN" sz="24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AF0C88E7-B2C9-6D4C-8D31-BA4D6780FC0A}"/>
              </a:ext>
            </a:extLst>
          </p:cNvPr>
          <p:cNvSpPr/>
          <p:nvPr/>
        </p:nvSpPr>
        <p:spPr>
          <a:xfrm>
            <a:off x="481935" y="4278785"/>
            <a:ext cx="1682005" cy="93622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</a:rPr>
              <a:t>Kernel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74F2DBC-4545-DB4E-B3B8-73C69F1380C2}"/>
              </a:ext>
            </a:extLst>
          </p:cNvPr>
          <p:cNvSpPr/>
          <p:nvPr/>
        </p:nvSpPr>
        <p:spPr>
          <a:xfrm>
            <a:off x="965807" y="3059668"/>
            <a:ext cx="2306052" cy="300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351"/>
              <a:t>Context</a:t>
            </a:r>
            <a:r>
              <a:rPr lang="zh-CN" altLang="en-US" sz="1351"/>
              <a:t> </a:t>
            </a:r>
            <a:r>
              <a:rPr lang="en-US" altLang="zh-CN" sz="1351"/>
              <a:t>Switch</a:t>
            </a:r>
            <a:endParaRPr lang="en-CN" sz="1351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329A1174-19A1-3B41-965C-63AAC10A3817}"/>
              </a:ext>
            </a:extLst>
          </p:cNvPr>
          <p:cNvSpPr/>
          <p:nvPr/>
        </p:nvSpPr>
        <p:spPr>
          <a:xfrm>
            <a:off x="2207645" y="3653429"/>
            <a:ext cx="1339059" cy="557153"/>
          </a:xfrm>
          <a:prstGeom prst="roundRect">
            <a:avLst/>
          </a:prstGeom>
          <a:solidFill>
            <a:schemeClr val="accent6"/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err="1">
                <a:solidFill>
                  <a:schemeClr val="tx1"/>
                </a:solidFill>
              </a:rPr>
              <a:t>Pt_regs</a:t>
            </a:r>
            <a:endParaRPr lang="en-US" altLang="zh-CN" sz="2400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0B21E17-CF44-104D-B183-FEFD0556B961}"/>
              </a:ext>
            </a:extLst>
          </p:cNvPr>
          <p:cNvSpPr/>
          <p:nvPr/>
        </p:nvSpPr>
        <p:spPr>
          <a:xfrm>
            <a:off x="7503763" y="2507321"/>
            <a:ext cx="4251411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115" indent="-285115">
              <a:buFont typeface="Arial" panose="020B0604020202020204" pitchFamily="34" charset="0"/>
              <a:buChar char="•"/>
            </a:pPr>
            <a:endParaRPr lang="en-US" altLang="zh-CN" sz="2800" b="1">
              <a:ea typeface="等线"/>
              <a:cs typeface="Calibri"/>
            </a:endParaRPr>
          </a:p>
          <a:p>
            <a:endParaRPr lang="en-US" altLang="zh-CN" sz="2800">
              <a:cs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C3E91B-5E1E-1B41-B2AE-14D9668144EA}"/>
              </a:ext>
            </a:extLst>
          </p:cNvPr>
          <p:cNvSpPr/>
          <p:nvPr/>
        </p:nvSpPr>
        <p:spPr>
          <a:xfrm>
            <a:off x="2523135" y="4277841"/>
            <a:ext cx="511166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1" b="1"/>
              <a:t>gPA</a:t>
            </a:r>
            <a:r>
              <a:rPr lang="en-US" altLang="zh-CN" sz="1351" b="1" baseline="-25000"/>
              <a:t>1</a:t>
            </a:r>
            <a:endParaRPr lang="en-US" sz="1351" baseline="-25000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AE4E223-4542-B242-A270-377FA4B993CD}"/>
              </a:ext>
            </a:extLst>
          </p:cNvPr>
          <p:cNvCxnSpPr>
            <a:cxnSpLocks/>
          </p:cNvCxnSpPr>
          <p:nvPr/>
        </p:nvCxnSpPr>
        <p:spPr>
          <a:xfrm flipH="1">
            <a:off x="4434851" y="2936763"/>
            <a:ext cx="18024" cy="1176563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C81B99F7-DFB5-7A49-87B7-2D89F002EAE7}"/>
              </a:ext>
            </a:extLst>
          </p:cNvPr>
          <p:cNvSpPr/>
          <p:nvPr/>
        </p:nvSpPr>
        <p:spPr>
          <a:xfrm>
            <a:off x="3593850" y="1880868"/>
            <a:ext cx="1682005" cy="936227"/>
          </a:xfrm>
          <a:prstGeom prst="roundRect">
            <a:avLst/>
          </a:prstGeom>
          <a:solidFill>
            <a:schemeClr val="accent6"/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</a:rPr>
              <a:t>Process</a:t>
            </a:r>
            <a:r>
              <a:rPr lang="zh-CN" altLang="en-US" sz="2400">
                <a:solidFill>
                  <a:schemeClr val="tx1"/>
                </a:solidFill>
              </a:rPr>
              <a:t> </a:t>
            </a:r>
            <a:r>
              <a:rPr lang="en-US" altLang="zh-CN" sz="24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333F6CAE-ADE9-314A-A436-E3FA4D2F0D2C}"/>
              </a:ext>
            </a:extLst>
          </p:cNvPr>
          <p:cNvSpPr/>
          <p:nvPr/>
        </p:nvSpPr>
        <p:spPr>
          <a:xfrm>
            <a:off x="3641176" y="4282953"/>
            <a:ext cx="1682005" cy="93622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</a:rPr>
              <a:t>Kernel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7ABA9698-047E-AD42-9EAF-8700BA9813B1}"/>
              </a:ext>
            </a:extLst>
          </p:cNvPr>
          <p:cNvSpPr/>
          <p:nvPr/>
        </p:nvSpPr>
        <p:spPr>
          <a:xfrm>
            <a:off x="5214867" y="3608982"/>
            <a:ext cx="1339059" cy="513823"/>
          </a:xfrm>
          <a:prstGeom prst="roundRect">
            <a:avLst/>
          </a:prstGeom>
          <a:solidFill>
            <a:schemeClr val="accent6"/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err="1">
                <a:solidFill>
                  <a:schemeClr val="tx1"/>
                </a:solidFill>
              </a:rPr>
              <a:t>Pt_regs</a:t>
            </a:r>
            <a:endParaRPr lang="en-US" altLang="zh-CN" sz="240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2361EB9-5B1F-D442-A321-8B944B73C88C}"/>
              </a:ext>
            </a:extLst>
          </p:cNvPr>
          <p:cNvSpPr/>
          <p:nvPr/>
        </p:nvSpPr>
        <p:spPr>
          <a:xfrm>
            <a:off x="5641708" y="4327068"/>
            <a:ext cx="511166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1" b="1"/>
              <a:t>gPA</a:t>
            </a:r>
            <a:r>
              <a:rPr lang="en-US" altLang="zh-CN" sz="1351" b="1" baseline="-25000"/>
              <a:t>1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93A23BB-D11B-9745-B632-663DFF0886DF}"/>
              </a:ext>
            </a:extLst>
          </p:cNvPr>
          <p:cNvCxnSpPr>
            <a:cxnSpLocks/>
          </p:cNvCxnSpPr>
          <p:nvPr/>
        </p:nvCxnSpPr>
        <p:spPr>
          <a:xfrm>
            <a:off x="2750533" y="4909014"/>
            <a:ext cx="0" cy="1180767"/>
          </a:xfrm>
          <a:prstGeom prst="straightConnector1">
            <a:avLst/>
          </a:prstGeom>
          <a:ln w="63500">
            <a:solidFill>
              <a:srgbClr val="C0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B7CF1F2-F8E3-FD4D-9C6A-DBEE4A958002}"/>
              </a:ext>
            </a:extLst>
          </p:cNvPr>
          <p:cNvCxnSpPr>
            <a:cxnSpLocks/>
          </p:cNvCxnSpPr>
          <p:nvPr/>
        </p:nvCxnSpPr>
        <p:spPr>
          <a:xfrm>
            <a:off x="5875473" y="4909014"/>
            <a:ext cx="0" cy="1178967"/>
          </a:xfrm>
          <a:prstGeom prst="straightConnector1">
            <a:avLst/>
          </a:prstGeom>
          <a:ln w="63500">
            <a:solidFill>
              <a:srgbClr val="C0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AEA1ED6-029A-0C2B-8074-1D0803BF1D45}"/>
              </a:ext>
            </a:extLst>
          </p:cNvPr>
          <p:cNvSpPr txBox="1"/>
          <p:nvPr/>
        </p:nvSpPr>
        <p:spPr>
          <a:xfrm>
            <a:off x="7083206" y="2695137"/>
            <a:ext cx="4950371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2400" dirty="0"/>
              <a:t>General</a:t>
            </a:r>
            <a:r>
              <a:rPr lang="zh-CN" altLang="en-US" sz="2400" dirty="0"/>
              <a:t> </a:t>
            </a:r>
            <a:r>
              <a:rPr lang="en-US" altLang="zh-CN" sz="2400" dirty="0"/>
              <a:t>Steps:</a:t>
            </a:r>
          </a:p>
          <a:p>
            <a:pPr marL="457200" indent="-457200">
              <a:buAutoNum type="arabicPeriod"/>
            </a:pPr>
            <a:r>
              <a:rPr lang="en-US" altLang="zh-CN" sz="2400" dirty="0">
                <a:cs typeface="Calibri"/>
              </a:rPr>
              <a:t>Intercept</a:t>
            </a:r>
            <a:r>
              <a:rPr lang="zh-CN" altLang="en-US" sz="2400" dirty="0">
                <a:cs typeface="Calibri"/>
              </a:rPr>
              <a:t> </a:t>
            </a:r>
            <a:r>
              <a:rPr lang="en-US" altLang="zh-CN" sz="2400" dirty="0">
                <a:cs typeface="Calibri"/>
              </a:rPr>
              <a:t>the</a:t>
            </a:r>
            <a:r>
              <a:rPr lang="zh-CN" altLang="en-US" sz="2400" dirty="0">
                <a:cs typeface="Calibri"/>
              </a:rPr>
              <a:t> </a:t>
            </a:r>
            <a:r>
              <a:rPr lang="en-US" altLang="zh-CN" sz="2400" dirty="0">
                <a:cs typeface="Calibri"/>
              </a:rPr>
              <a:t>VM</a:t>
            </a:r>
            <a:r>
              <a:rPr lang="zh-CN" altLang="en-US" sz="2400" dirty="0">
                <a:cs typeface="Calibri"/>
              </a:rPr>
              <a:t> </a:t>
            </a:r>
            <a:r>
              <a:rPr lang="en-US" altLang="zh-CN" sz="2400" dirty="0">
                <a:cs typeface="Calibri"/>
              </a:rPr>
              <a:t>at</a:t>
            </a:r>
            <a:r>
              <a:rPr lang="zh-CN" altLang="en-US" sz="2400" dirty="0">
                <a:cs typeface="Calibri"/>
              </a:rPr>
              <a:t> </a:t>
            </a:r>
            <a:r>
              <a:rPr lang="en-US" altLang="zh-CN" sz="2400" dirty="0">
                <a:cs typeface="Calibri"/>
              </a:rPr>
              <a:t>some</a:t>
            </a:r>
            <a:r>
              <a:rPr lang="zh-CN" altLang="en-US" sz="2400" dirty="0">
                <a:cs typeface="Calibri"/>
              </a:rPr>
              <a:t> </a:t>
            </a:r>
            <a:r>
              <a:rPr lang="en-US" altLang="zh-CN" sz="2400" dirty="0">
                <a:cs typeface="Calibri"/>
              </a:rPr>
              <a:t>execution</a:t>
            </a:r>
            <a:r>
              <a:rPr lang="zh-CN" altLang="en-US" sz="2400" dirty="0">
                <a:cs typeface="Calibri"/>
              </a:rPr>
              <a:t> </a:t>
            </a:r>
            <a:r>
              <a:rPr lang="en-US" altLang="zh-CN" sz="2400" dirty="0">
                <a:cs typeface="Calibri"/>
              </a:rPr>
              <a:t>points</a:t>
            </a:r>
          </a:p>
          <a:p>
            <a:pPr marL="457200" indent="-457200">
              <a:buAutoNum type="arabicPeriod"/>
            </a:pPr>
            <a:r>
              <a:rPr lang="en-US" altLang="zh-CN" sz="2400" dirty="0">
                <a:cs typeface="Calibri"/>
              </a:rPr>
              <a:t>Record</a:t>
            </a:r>
            <a:r>
              <a:rPr lang="zh-CN" altLang="en-US" sz="2400" dirty="0">
                <a:cs typeface="Calibri"/>
              </a:rPr>
              <a:t> </a:t>
            </a:r>
            <a:r>
              <a:rPr lang="en-US" altLang="zh-CN" sz="2400" dirty="0">
                <a:cs typeface="Calibri"/>
              </a:rPr>
              <a:t>the</a:t>
            </a:r>
            <a:r>
              <a:rPr lang="zh-CN" altLang="en-US" sz="2400" dirty="0">
                <a:cs typeface="Calibri"/>
              </a:rPr>
              <a:t> </a:t>
            </a:r>
            <a:r>
              <a:rPr lang="en-US" altLang="zh-CN" sz="2400" dirty="0">
                <a:cs typeface="Calibri"/>
              </a:rPr>
              <a:t>ciphertext</a:t>
            </a:r>
            <a:r>
              <a:rPr lang="zh-CN" altLang="en-US" sz="2400" dirty="0">
                <a:cs typeface="Calibri"/>
              </a:rPr>
              <a:t> </a:t>
            </a:r>
            <a:r>
              <a:rPr lang="en-US" altLang="zh-CN" sz="2400" dirty="0">
                <a:cs typeface="Calibri"/>
              </a:rPr>
              <a:t>at </a:t>
            </a:r>
            <a:r>
              <a:rPr lang="en-US" altLang="zh-CN" sz="2400" dirty="0" err="1">
                <a:cs typeface="Calibri"/>
              </a:rPr>
              <a:t>pt_regs</a:t>
            </a:r>
            <a:r>
              <a:rPr lang="zh-CN" altLang="en-US" sz="2400" dirty="0">
                <a:cs typeface="Calibri"/>
              </a:rPr>
              <a:t> </a:t>
            </a:r>
            <a:r>
              <a:rPr lang="en-US" altLang="zh-CN" sz="2400" dirty="0">
                <a:cs typeface="Calibri"/>
              </a:rPr>
              <a:t>region</a:t>
            </a:r>
            <a:r>
              <a:rPr lang="zh-CN" altLang="en-US" sz="2400" dirty="0">
                <a:cs typeface="Calibri"/>
              </a:rPr>
              <a:t> </a:t>
            </a:r>
            <a:endParaRPr lang="en-US" sz="2400" dirty="0">
              <a:cs typeface="Calibri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966ACCCD-7BF7-CC4E-8467-B0EA50EFF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1023065" cy="1325563"/>
          </a:xfrm>
        </p:spPr>
        <p:txBody>
          <a:bodyPr>
            <a:normAutofit/>
          </a:bodyPr>
          <a:lstStyle/>
          <a:p>
            <a:r>
              <a:rPr lang="en-US" altLang="zh-CN" sz="3200">
                <a:latin typeface="Songti TC" panose="02010600040101010101" pitchFamily="2" charset="-120"/>
                <a:ea typeface="Songti TC" panose="02010600040101010101" pitchFamily="2" charset="-120"/>
              </a:rPr>
              <a:t>Dictionary</a:t>
            </a:r>
            <a:r>
              <a:rPr lang="zh-CN" altLang="en-US" sz="32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3200">
                <a:latin typeface="Songti TC" panose="02010600040101010101" pitchFamily="2" charset="-120"/>
                <a:ea typeface="Songti TC" panose="02010600040101010101" pitchFamily="2" charset="-120"/>
              </a:rPr>
              <a:t>Attacks</a:t>
            </a:r>
            <a:r>
              <a:rPr lang="zh-CN" altLang="en-US" sz="32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3200">
                <a:latin typeface="Songti TC" panose="02010600040101010101" pitchFamily="2" charset="-120"/>
                <a:ea typeface="Songti TC" panose="02010600040101010101" pitchFamily="2" charset="-120"/>
              </a:rPr>
              <a:t>Case</a:t>
            </a:r>
            <a:r>
              <a:rPr lang="zh-CN" altLang="en-US" sz="32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3200">
                <a:latin typeface="Songti TC" panose="02010600040101010101" pitchFamily="2" charset="-120"/>
                <a:ea typeface="Songti TC" panose="02010600040101010101" pitchFamily="2" charset="-120"/>
              </a:rPr>
              <a:t>Study#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1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–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Steal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ECDSA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Nonce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via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 err="1">
                <a:solidFill>
                  <a:schemeClr val="accent4">
                    <a:lumMod val="60000"/>
                    <a:lumOff val="40000"/>
                  </a:schemeClr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pt_regs</a:t>
            </a:r>
            <a:endParaRPr lang="en-CN" sz="2800">
              <a:solidFill>
                <a:schemeClr val="accent4">
                  <a:lumMod val="60000"/>
                  <a:lumOff val="40000"/>
                </a:schemeClr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601BEF-441D-004E-8CFA-45ABB5419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18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801191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A1483-26EC-2849-AF79-A64033091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Songti TC" panose="02010600040101010101" pitchFamily="2" charset="-120"/>
                <a:ea typeface="Songti TC" panose="02010600040101010101" pitchFamily="2" charset="-120"/>
              </a:rPr>
              <a:t>Ciphertext</a:t>
            </a:r>
            <a:r>
              <a:rPr lang="zh-CN" altLang="en-US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>
                <a:latin typeface="Songti TC" panose="02010600040101010101" pitchFamily="2" charset="-120"/>
                <a:ea typeface="Songti TC" panose="02010600040101010101" pitchFamily="2" charset="-120"/>
              </a:rPr>
              <a:t>Side</a:t>
            </a:r>
            <a:r>
              <a:rPr lang="zh-CN" altLang="en-US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>
                <a:latin typeface="Songti TC" panose="02010600040101010101" pitchFamily="2" charset="-120"/>
                <a:ea typeface="Songti TC" panose="02010600040101010101" pitchFamily="2" charset="-120"/>
              </a:rPr>
              <a:t>Channel</a:t>
            </a:r>
            <a:endParaRPr lang="en-CN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EB614-ED0D-2A45-AD8E-1F07D6A0C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5267"/>
            <a:ext cx="8994569" cy="43513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685165" lvl="1" indent="-227965"/>
            <a:r>
              <a:rPr lang="en-US" altLang="zh-CN">
                <a:ea typeface="等线"/>
              </a:rPr>
              <a:t>Widely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exists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in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memory-encryption-based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Trust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Execution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Environment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(TEE).</a:t>
            </a:r>
          </a:p>
          <a:p>
            <a:pPr marL="685165" lvl="1" indent="-227965"/>
            <a:endParaRPr lang="en-US" altLang="zh-CN">
              <a:ea typeface="等线"/>
            </a:endParaRPr>
          </a:p>
          <a:p>
            <a:pPr marL="685165" lvl="1" indent="-227965"/>
            <a:r>
              <a:rPr lang="en-US" altLang="zh-CN">
                <a:ea typeface="等线"/>
              </a:rPr>
              <a:t>Challenges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the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memory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encryption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method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used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in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large-memory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TEEs.</a:t>
            </a:r>
            <a:r>
              <a:rPr lang="zh-CN" altLang="en-US">
                <a:ea typeface="等线"/>
              </a:rPr>
              <a:t>  </a:t>
            </a:r>
            <a:endParaRPr lang="en-US" altLang="zh-CN">
              <a:ea typeface="等线"/>
            </a:endParaRPr>
          </a:p>
          <a:p>
            <a:pPr marL="685165" lvl="1" indent="-227965"/>
            <a:endParaRPr lang="en-US">
              <a:cs typeface="Calibri" panose="020F0502020204030204"/>
            </a:endParaRPr>
          </a:p>
          <a:p>
            <a:pPr marL="685165" lvl="1" indent="-227965"/>
            <a:r>
              <a:rPr lang="en-US" altLang="zh-CN">
                <a:ea typeface="等线"/>
                <a:cs typeface="Calibri" panose="020F0502020204030204"/>
              </a:rPr>
              <a:t>Hard</a:t>
            </a:r>
            <a:r>
              <a:rPr lang="zh-CN" altLang="en-US">
                <a:ea typeface="等线"/>
                <a:cs typeface="Calibri" panose="020F0502020204030204"/>
              </a:rPr>
              <a:t> </a:t>
            </a:r>
            <a:r>
              <a:rPr lang="en-US" altLang="zh-CN">
                <a:ea typeface="等线"/>
                <a:cs typeface="Calibri" panose="020F0502020204030204"/>
              </a:rPr>
              <a:t>to</a:t>
            </a:r>
            <a:r>
              <a:rPr lang="zh-CN" altLang="en-US">
                <a:ea typeface="等线"/>
                <a:cs typeface="Calibri" panose="020F0502020204030204"/>
              </a:rPr>
              <a:t> </a:t>
            </a:r>
            <a:r>
              <a:rPr lang="en-US" altLang="zh-CN">
                <a:ea typeface="等线"/>
                <a:cs typeface="Calibri" panose="020F0502020204030204"/>
              </a:rPr>
              <a:t>fix</a:t>
            </a:r>
            <a:r>
              <a:rPr lang="zh-CN" altLang="en-US">
                <a:ea typeface="等线"/>
                <a:cs typeface="Calibri" panose="020F0502020204030204"/>
              </a:rPr>
              <a:t> </a:t>
            </a:r>
            <a:r>
              <a:rPr lang="en-US" altLang="zh-CN">
                <a:ea typeface="等线"/>
                <a:cs typeface="Calibri" panose="020F0502020204030204"/>
              </a:rPr>
              <a:t>in</a:t>
            </a:r>
            <a:r>
              <a:rPr lang="zh-CN" altLang="en-US">
                <a:ea typeface="等线"/>
                <a:cs typeface="Calibri" panose="020F0502020204030204"/>
              </a:rPr>
              <a:t> </a:t>
            </a:r>
            <a:r>
              <a:rPr lang="en-US" altLang="zh-CN">
                <a:ea typeface="等线"/>
                <a:cs typeface="Calibri" panose="020F0502020204030204"/>
              </a:rPr>
              <a:t>a</a:t>
            </a:r>
            <a:r>
              <a:rPr lang="zh-CN" altLang="en-US">
                <a:ea typeface="等线"/>
                <a:cs typeface="Calibri" panose="020F0502020204030204"/>
              </a:rPr>
              <a:t> </a:t>
            </a:r>
            <a:r>
              <a:rPr lang="en-US" altLang="zh-CN">
                <a:ea typeface="等线"/>
                <a:cs typeface="Calibri" panose="020F0502020204030204"/>
              </a:rPr>
              <a:t>short</a:t>
            </a:r>
            <a:r>
              <a:rPr lang="zh-CN" altLang="en-US">
                <a:ea typeface="等线"/>
                <a:cs typeface="Calibri" panose="020F0502020204030204"/>
              </a:rPr>
              <a:t> </a:t>
            </a:r>
            <a:r>
              <a:rPr lang="en-US" altLang="zh-CN">
                <a:ea typeface="等线"/>
                <a:cs typeface="Calibri" panose="020F0502020204030204"/>
              </a:rPr>
              <a:t>time.</a:t>
            </a:r>
            <a:r>
              <a:rPr lang="zh-CN" altLang="en-US">
                <a:ea typeface="等线"/>
                <a:cs typeface="Calibri" panose="020F0502020204030204"/>
              </a:rPr>
              <a:t> </a:t>
            </a:r>
            <a:endParaRPr lang="en-US">
              <a:cs typeface="Calibri" panose="020F0502020204030204"/>
            </a:endParaRPr>
          </a:p>
          <a:p>
            <a:pPr marL="685165" lvl="1" indent="-227965"/>
            <a:endParaRPr lang="en-US">
              <a:cs typeface="Calibri" panose="020F0502020204030204"/>
            </a:endParaRPr>
          </a:p>
          <a:p>
            <a:pPr marL="685165" lvl="1" indent="-227965"/>
            <a:endParaRPr lang="en-US" altLang="zh-CN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E9E6E1-5521-B64D-A522-7CC90A07B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254727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CFBFA13-61F7-3646-B457-79A05B90161E}"/>
              </a:ext>
            </a:extLst>
          </p:cNvPr>
          <p:cNvGrpSpPr/>
          <p:nvPr/>
        </p:nvGrpSpPr>
        <p:grpSpPr>
          <a:xfrm>
            <a:off x="997398" y="1542771"/>
            <a:ext cx="4890246" cy="4835729"/>
            <a:chOff x="997398" y="1542771"/>
            <a:chExt cx="4890246" cy="483572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4ABD143-3186-0147-8D2F-0C1652F65E5E}"/>
                </a:ext>
              </a:extLst>
            </p:cNvPr>
            <p:cNvSpPr txBox="1"/>
            <p:nvPr/>
          </p:nvSpPr>
          <p:spPr>
            <a:xfrm>
              <a:off x="1884904" y="5578280"/>
              <a:ext cx="34425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/>
                <a:t>gPA</a:t>
              </a:r>
              <a:r>
                <a:rPr lang="en-US" altLang="zh-CN" sz="2000" baseline="-25000"/>
                <a:t>1</a:t>
              </a:r>
              <a:r>
                <a:rPr lang="en-US" altLang="zh-CN" sz="2000"/>
                <a:t>:</a:t>
              </a:r>
              <a:r>
                <a:rPr lang="zh-CN" altLang="en-US" sz="2000"/>
                <a:t> </a:t>
              </a:r>
              <a:r>
                <a:rPr lang="en-US" altLang="zh-CN" sz="2000">
                  <a:solidFill>
                    <a:schemeClr val="accent6">
                      <a:lumMod val="75000"/>
                    </a:schemeClr>
                  </a:solidFill>
                </a:rPr>
                <a:t>F1 </a:t>
              </a:r>
              <a:r>
                <a:rPr lang="en-US" altLang="zh-CN" sz="2000" err="1"/>
                <a:t>BN_is_bit_set</a:t>
              </a:r>
              <a:r>
                <a:rPr lang="en-US" altLang="zh-CN" sz="2000"/>
                <a:t>()</a:t>
              </a:r>
              <a:endParaRPr lang="en-CN" sz="20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7CD04BD-BC93-084D-9745-47C1C43EAF03}"/>
                </a:ext>
              </a:extLst>
            </p:cNvPr>
            <p:cNvSpPr txBox="1"/>
            <p:nvPr/>
          </p:nvSpPr>
          <p:spPr>
            <a:xfrm>
              <a:off x="1884904" y="5978390"/>
              <a:ext cx="37063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/>
                <a:t>gPA</a:t>
              </a:r>
              <a:r>
                <a:rPr lang="en-US" altLang="zh-CN" sz="2000" baseline="-25000"/>
                <a:t>2</a:t>
              </a:r>
              <a:r>
                <a:rPr lang="en-US" altLang="zh-CN" sz="2000"/>
                <a:t>:</a:t>
              </a:r>
              <a:r>
                <a:rPr lang="zh-CN" altLang="en-US" sz="2000"/>
                <a:t> </a:t>
              </a:r>
              <a:r>
                <a:rPr lang="en-US" altLang="zh-CN" sz="2000">
                  <a:solidFill>
                    <a:schemeClr val="accent5">
                      <a:lumMod val="75000"/>
                    </a:schemeClr>
                  </a:solidFill>
                </a:rPr>
                <a:t>F2</a:t>
              </a:r>
              <a:r>
                <a:rPr lang="zh-CN" altLang="en-US" sz="200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2000" err="1">
                  <a:latin typeface="NimbusMonL"/>
                </a:rPr>
                <a:t>ec_scalar_mul_ladder</a:t>
              </a:r>
              <a:r>
                <a:rPr lang="en-US" sz="2000">
                  <a:latin typeface="NimbusMonL"/>
                </a:rPr>
                <a:t>() </a:t>
              </a:r>
              <a:endParaRPr lang="en-CN" sz="200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A0E4DBB-847C-0842-963C-DBD8E6168CB5}"/>
                </a:ext>
              </a:extLst>
            </p:cNvPr>
            <p:cNvGrpSpPr/>
            <p:nvPr/>
          </p:nvGrpSpPr>
          <p:grpSpPr>
            <a:xfrm>
              <a:off x="997398" y="1542771"/>
              <a:ext cx="4890246" cy="4035509"/>
              <a:chOff x="997398" y="1542771"/>
              <a:chExt cx="4890246" cy="4035509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1D71ED1-181B-3C4B-8493-D38586C81261}"/>
                  </a:ext>
                </a:extLst>
              </p:cNvPr>
              <p:cNvSpPr/>
              <p:nvPr/>
            </p:nvSpPr>
            <p:spPr>
              <a:xfrm>
                <a:off x="997398" y="1542771"/>
                <a:ext cx="4890246" cy="4035509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042AB4F-0A0E-2447-8F53-47E9536C1845}"/>
                  </a:ext>
                </a:extLst>
              </p:cNvPr>
              <p:cNvSpPr/>
              <p:nvPr/>
            </p:nvSpPr>
            <p:spPr>
              <a:xfrm>
                <a:off x="1666715" y="1896280"/>
                <a:ext cx="3567643" cy="2739211"/>
              </a:xfrm>
              <a:prstGeom prst="rect">
                <a:avLst/>
              </a:prstGeom>
            </p:spPr>
            <p:txBody>
              <a:bodyPr wrap="none" lIns="91440" tIns="45720" rIns="91440" bIns="45720" anchor="t">
                <a:spAutoFit/>
              </a:bodyPr>
              <a:lstStyle/>
              <a:p>
                <a:r>
                  <a:rPr lang="en-US" altLang="zh-CN" sz="2400">
                    <a:latin typeface="NimbusMonL"/>
                    <a:ea typeface="等线"/>
                  </a:rPr>
                  <a:t>For loop inside </a:t>
                </a:r>
              </a:p>
              <a:p>
                <a:r>
                  <a:rPr lang="en-US" altLang="zh-CN" sz="2400">
                    <a:solidFill>
                      <a:schemeClr val="accent5">
                        <a:lumMod val="75000"/>
                      </a:schemeClr>
                    </a:solidFill>
                    <a:ea typeface="等线"/>
                  </a:rPr>
                  <a:t>F2</a:t>
                </a:r>
                <a:r>
                  <a:rPr lang="zh-CN" altLang="en-US" sz="2400">
                    <a:solidFill>
                      <a:schemeClr val="bg1"/>
                    </a:solidFill>
                    <a:ea typeface="等线"/>
                  </a:rPr>
                  <a:t> </a:t>
                </a:r>
                <a:r>
                  <a:rPr lang="en-US" sz="2400" err="1">
                    <a:latin typeface="NimbusMonL"/>
                  </a:rPr>
                  <a:t>ec_scalar_mul_ladder</a:t>
                </a:r>
                <a:r>
                  <a:rPr lang="en-US" sz="2400">
                    <a:latin typeface="NimbusMonL"/>
                  </a:rPr>
                  <a:t>(</a:t>
                </a:r>
                <a:r>
                  <a:rPr lang="en-US" sz="2800">
                    <a:latin typeface="NimbusMonL"/>
                  </a:rPr>
                  <a:t>)</a:t>
                </a:r>
                <a:r>
                  <a:rPr lang="en-US" sz="2400">
                    <a:solidFill>
                      <a:schemeClr val="bg1"/>
                    </a:solidFill>
                    <a:latin typeface="NimbusMonL"/>
                  </a:rPr>
                  <a:t> </a:t>
                </a:r>
                <a:endParaRPr lang="en-US" altLang="zh-CN" sz="2400">
                  <a:solidFill>
                    <a:schemeClr val="bg1"/>
                  </a:solidFill>
                  <a:latin typeface="NimbusMonL"/>
                </a:endParaRPr>
              </a:p>
              <a:p>
                <a:r>
                  <a:rPr lang="en-US" altLang="zh-CN" sz="2400">
                    <a:latin typeface="NimbusMonL"/>
                    <a:ea typeface="等线"/>
                  </a:rPr>
                  <a:t>{</a:t>
                </a:r>
              </a:p>
              <a:p>
                <a:r>
                  <a:rPr lang="en-US" altLang="zh-CN" sz="2400">
                    <a:solidFill>
                      <a:schemeClr val="bg1"/>
                    </a:solidFill>
                    <a:latin typeface="NimbusMonL"/>
                    <a:ea typeface="等线"/>
                  </a:rPr>
                  <a:t>  </a:t>
                </a:r>
                <a:r>
                  <a:rPr lang="en-US" altLang="zh-CN" sz="2400">
                    <a:latin typeface="NimbusMonL"/>
                    <a:ea typeface="等线"/>
                  </a:rPr>
                  <a:t>  …</a:t>
                </a:r>
              </a:p>
              <a:p>
                <a:r>
                  <a:rPr lang="en-US" altLang="zh-CN" sz="2400">
                    <a:solidFill>
                      <a:schemeClr val="bg1"/>
                    </a:solidFill>
                    <a:latin typeface="NimbusMonL"/>
                    <a:ea typeface="等线"/>
                  </a:rPr>
                  <a:t>    </a:t>
                </a:r>
                <a:r>
                  <a:rPr lang="en-US" altLang="zh-CN" sz="2400">
                    <a:solidFill>
                      <a:schemeClr val="accent6">
                        <a:lumMod val="75000"/>
                      </a:schemeClr>
                    </a:solidFill>
                    <a:ea typeface="等线"/>
                  </a:rPr>
                  <a:t>F1</a:t>
                </a:r>
                <a:r>
                  <a:rPr lang="en-US" altLang="zh-CN" sz="2400">
                    <a:solidFill>
                      <a:schemeClr val="bg1"/>
                    </a:solidFill>
                    <a:ea typeface="等线"/>
                  </a:rPr>
                  <a:t> </a:t>
                </a:r>
                <a:r>
                  <a:rPr lang="en-US" altLang="zh-CN" sz="2400" err="1">
                    <a:ea typeface="等线"/>
                  </a:rPr>
                  <a:t>BN_is_bit_set</a:t>
                </a:r>
                <a:r>
                  <a:rPr lang="en-US" altLang="zh-CN" sz="2400">
                    <a:ea typeface="等线"/>
                  </a:rPr>
                  <a:t>(k, </a:t>
                </a:r>
                <a:r>
                  <a:rPr lang="en-US" altLang="zh-CN" sz="2400" err="1">
                    <a:ea typeface="等线"/>
                  </a:rPr>
                  <a:t>i</a:t>
                </a:r>
                <a:r>
                  <a:rPr lang="en-US" altLang="zh-CN" sz="2400" baseline="30000" err="1">
                    <a:ea typeface="等线"/>
                  </a:rPr>
                  <a:t>th</a:t>
                </a:r>
                <a:r>
                  <a:rPr lang="en-US" altLang="zh-CN" sz="2400">
                    <a:ea typeface="等线"/>
                  </a:rPr>
                  <a:t>)</a:t>
                </a:r>
                <a:endParaRPr lang="en-US" altLang="zh-CN" sz="2400">
                  <a:latin typeface="NimbusMonL"/>
                  <a:ea typeface="等线"/>
                </a:endParaRPr>
              </a:p>
              <a:p>
                <a:r>
                  <a:rPr lang="en-US" altLang="zh-CN" sz="2400">
                    <a:latin typeface="NimbusMonL"/>
                    <a:ea typeface="等线"/>
                  </a:rPr>
                  <a:t>    …</a:t>
                </a:r>
              </a:p>
              <a:p>
                <a:r>
                  <a:rPr lang="en-US" altLang="zh-CN" sz="2400">
                    <a:latin typeface="NimbusMonL"/>
                    <a:ea typeface="等线"/>
                  </a:rPr>
                  <a:t>}</a:t>
                </a:r>
                <a:endParaRPr lang="en-US" sz="2400">
                  <a:ea typeface="等线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E37CABD-1D73-674C-B738-F640A692EDC4}"/>
                  </a:ext>
                </a:extLst>
              </p:cNvPr>
              <p:cNvSpPr txBox="1"/>
              <p:nvPr/>
            </p:nvSpPr>
            <p:spPr>
              <a:xfrm>
                <a:off x="1666715" y="4573936"/>
                <a:ext cx="3487271" cy="64633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US" altLang="zh-CN" b="1" i="1">
                    <a:ea typeface="等线"/>
                  </a:rPr>
                  <a:t>Constant-time Montgomery ladder implementation </a:t>
                </a:r>
                <a:endParaRPr lang="en-US" b="1" i="1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1B8F98B0-C876-1C4E-8D27-5DA43D630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1023065" cy="1325563"/>
          </a:xfrm>
        </p:spPr>
        <p:txBody>
          <a:bodyPr>
            <a:normAutofit/>
          </a:bodyPr>
          <a:lstStyle/>
          <a:p>
            <a:r>
              <a:rPr lang="en-US" altLang="zh-CN" sz="3200">
                <a:latin typeface="Songti TC" panose="02010600040101010101" pitchFamily="2" charset="-120"/>
                <a:ea typeface="Songti TC" panose="02010600040101010101" pitchFamily="2" charset="-120"/>
              </a:rPr>
              <a:t>Dictionary</a:t>
            </a:r>
            <a:r>
              <a:rPr lang="zh-CN" altLang="en-US" sz="32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3200">
                <a:latin typeface="Songti TC" panose="02010600040101010101" pitchFamily="2" charset="-120"/>
                <a:ea typeface="Songti TC" panose="02010600040101010101" pitchFamily="2" charset="-120"/>
              </a:rPr>
              <a:t>Attacks</a:t>
            </a:r>
            <a:r>
              <a:rPr lang="zh-CN" altLang="en-US" sz="32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3200">
                <a:latin typeface="Songti TC" panose="02010600040101010101" pitchFamily="2" charset="-120"/>
                <a:ea typeface="Songti TC" panose="02010600040101010101" pitchFamily="2" charset="-120"/>
              </a:rPr>
              <a:t>Case</a:t>
            </a:r>
            <a:r>
              <a:rPr lang="zh-CN" altLang="en-US" sz="32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3200">
                <a:latin typeface="Songti TC" panose="02010600040101010101" pitchFamily="2" charset="-120"/>
                <a:ea typeface="Songti TC" panose="02010600040101010101" pitchFamily="2" charset="-120"/>
              </a:rPr>
              <a:t>Study#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1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–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Steal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ECDSA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Nonce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via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 err="1">
                <a:solidFill>
                  <a:schemeClr val="accent4">
                    <a:lumMod val="60000"/>
                    <a:lumOff val="40000"/>
                  </a:schemeClr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pt_regs</a:t>
            </a:r>
            <a:endParaRPr lang="en-CN" sz="2800">
              <a:solidFill>
                <a:schemeClr val="accent4">
                  <a:lumMod val="60000"/>
                  <a:lumOff val="40000"/>
                </a:schemeClr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341C8D-1E8F-0F4D-A87E-AEEB69BF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19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64844560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D8F96DD-5A91-6247-AAC8-64FA2FE2D50C}"/>
              </a:ext>
            </a:extLst>
          </p:cNvPr>
          <p:cNvSpPr txBox="1"/>
          <p:nvPr/>
        </p:nvSpPr>
        <p:spPr>
          <a:xfrm>
            <a:off x="6844012" y="2098586"/>
            <a:ext cx="501725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endParaRPr lang="en-US" altLang="zh-CN" sz="2400"/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2400"/>
              <a:t>STEP1:</a:t>
            </a:r>
          </a:p>
          <a:p>
            <a:r>
              <a:rPr lang="zh-CN" altLang="en-US" sz="2400"/>
              <a:t>   </a:t>
            </a:r>
            <a:r>
              <a:rPr lang="en-US" altLang="zh-CN" sz="2400"/>
              <a:t>Locate</a:t>
            </a:r>
            <a:r>
              <a:rPr lang="zh-CN" altLang="en-US" sz="2400"/>
              <a:t> </a:t>
            </a:r>
            <a:r>
              <a:rPr lang="en-US" altLang="zh-CN" sz="2400" err="1"/>
              <a:t>gPA</a:t>
            </a:r>
            <a:r>
              <a:rPr lang="zh-CN" altLang="en-US" sz="2400"/>
              <a:t> </a:t>
            </a:r>
            <a:r>
              <a:rPr lang="en-US" altLang="zh-CN" sz="2400"/>
              <a:t>of</a:t>
            </a:r>
            <a:r>
              <a:rPr lang="zh-CN" altLang="en-US" sz="2400"/>
              <a:t> </a:t>
            </a:r>
            <a:r>
              <a:rPr lang="en-US" altLang="zh-CN" sz="2400">
                <a:solidFill>
                  <a:schemeClr val="accent6">
                    <a:lumMod val="75000"/>
                  </a:schemeClr>
                </a:solidFill>
              </a:rPr>
              <a:t>F1</a:t>
            </a:r>
            <a:r>
              <a:rPr lang="zh-CN" altLang="en-US" sz="2400"/>
              <a:t> </a:t>
            </a:r>
            <a:r>
              <a:rPr lang="en-US" altLang="zh-CN" sz="2400"/>
              <a:t>and</a:t>
            </a:r>
            <a:r>
              <a:rPr lang="zh-CN" altLang="en-US" sz="2400"/>
              <a:t> </a:t>
            </a:r>
            <a:r>
              <a:rPr lang="en-US" altLang="zh-CN" sz="2400">
                <a:solidFill>
                  <a:schemeClr val="accent5">
                    <a:lumMod val="75000"/>
                  </a:schemeClr>
                </a:solidFill>
              </a:rPr>
              <a:t>F2</a:t>
            </a:r>
            <a:r>
              <a:rPr lang="en-US" altLang="zh-CN" sz="2400"/>
              <a:t>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altLang="zh-CN" sz="240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altLang="zh-CN" sz="2000"/>
              <a:t>--</a:t>
            </a:r>
            <a:r>
              <a:rPr lang="zh-CN" altLang="en-US" sz="2000"/>
              <a:t> </a:t>
            </a:r>
            <a:r>
              <a:rPr lang="en-US" altLang="zh-CN" sz="2000"/>
              <a:t>PMC</a:t>
            </a:r>
            <a:r>
              <a:rPr lang="zh-CN" altLang="en-US" sz="2000"/>
              <a:t> </a:t>
            </a:r>
            <a:r>
              <a:rPr lang="en-US" altLang="zh-CN" sz="2000"/>
              <a:t>counter-based</a:t>
            </a:r>
            <a:r>
              <a:rPr lang="zh-CN" altLang="en-US" sz="2000"/>
              <a:t> </a:t>
            </a:r>
            <a:r>
              <a:rPr lang="en-US" altLang="zh-CN" sz="2000"/>
              <a:t>controlled</a:t>
            </a:r>
            <a:r>
              <a:rPr lang="zh-CN" altLang="en-US" sz="2000"/>
              <a:t> </a:t>
            </a:r>
            <a:r>
              <a:rPr lang="en-US" altLang="zh-CN" sz="2000"/>
              <a:t>channel</a:t>
            </a:r>
            <a:r>
              <a:rPr lang="zh-CN" altLang="en-US" sz="2000"/>
              <a:t> </a:t>
            </a:r>
            <a:r>
              <a:rPr lang="en-US" altLang="zh-CN" sz="2000"/>
              <a:t>tool</a:t>
            </a:r>
            <a:endParaRPr lang="en-US" sz="2000"/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sz="2400"/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CN" sz="24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77B30F1-461B-6940-B272-95C54C6C907F}"/>
              </a:ext>
            </a:extLst>
          </p:cNvPr>
          <p:cNvGrpSpPr/>
          <p:nvPr/>
        </p:nvGrpSpPr>
        <p:grpSpPr>
          <a:xfrm>
            <a:off x="997398" y="1542771"/>
            <a:ext cx="4890246" cy="4835729"/>
            <a:chOff x="997398" y="1542771"/>
            <a:chExt cx="4890246" cy="483572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32B5139-A7EB-C548-AD1B-43CF4310E58E}"/>
                </a:ext>
              </a:extLst>
            </p:cNvPr>
            <p:cNvSpPr txBox="1"/>
            <p:nvPr/>
          </p:nvSpPr>
          <p:spPr>
            <a:xfrm>
              <a:off x="1884904" y="5578280"/>
              <a:ext cx="34425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/>
                <a:t>gPA</a:t>
              </a:r>
              <a:r>
                <a:rPr lang="en-US" altLang="zh-CN" sz="2000" baseline="-25000"/>
                <a:t>1</a:t>
              </a:r>
              <a:r>
                <a:rPr lang="en-US" altLang="zh-CN" sz="2000"/>
                <a:t>:</a:t>
              </a:r>
              <a:r>
                <a:rPr lang="zh-CN" altLang="en-US" sz="2000"/>
                <a:t> </a:t>
              </a:r>
              <a:r>
                <a:rPr lang="en-US" altLang="zh-CN" sz="2000">
                  <a:solidFill>
                    <a:schemeClr val="accent6">
                      <a:lumMod val="75000"/>
                    </a:schemeClr>
                  </a:solidFill>
                </a:rPr>
                <a:t>F1 </a:t>
              </a:r>
              <a:r>
                <a:rPr lang="en-US" altLang="zh-CN" sz="2000" err="1"/>
                <a:t>BN_is_bit_set</a:t>
              </a:r>
              <a:r>
                <a:rPr lang="en-US" altLang="zh-CN" sz="2000"/>
                <a:t>()</a:t>
              </a:r>
              <a:endParaRPr lang="en-CN" sz="20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07B5B37-AA1A-264D-8697-CE1535B31DBC}"/>
                </a:ext>
              </a:extLst>
            </p:cNvPr>
            <p:cNvSpPr txBox="1"/>
            <p:nvPr/>
          </p:nvSpPr>
          <p:spPr>
            <a:xfrm>
              <a:off x="1884904" y="5978390"/>
              <a:ext cx="37063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/>
                <a:t>gPA</a:t>
              </a:r>
              <a:r>
                <a:rPr lang="en-US" altLang="zh-CN" sz="2000" baseline="-25000"/>
                <a:t>2</a:t>
              </a:r>
              <a:r>
                <a:rPr lang="en-US" altLang="zh-CN" sz="2000"/>
                <a:t>:</a:t>
              </a:r>
              <a:r>
                <a:rPr lang="zh-CN" altLang="en-US" sz="2000"/>
                <a:t> </a:t>
              </a:r>
              <a:r>
                <a:rPr lang="en-US" altLang="zh-CN" sz="2000">
                  <a:solidFill>
                    <a:schemeClr val="accent5">
                      <a:lumMod val="75000"/>
                    </a:schemeClr>
                  </a:solidFill>
                </a:rPr>
                <a:t>F2</a:t>
              </a:r>
              <a:r>
                <a:rPr lang="zh-CN" altLang="en-US" sz="200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2000" err="1">
                  <a:latin typeface="NimbusMonL"/>
                </a:rPr>
                <a:t>ec_scalar_mul_ladder</a:t>
              </a:r>
              <a:r>
                <a:rPr lang="en-US" sz="2000">
                  <a:latin typeface="NimbusMonL"/>
                </a:rPr>
                <a:t>() </a:t>
              </a:r>
              <a:endParaRPr lang="en-CN" sz="2000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6710743-5B42-2042-8CFC-8B8F27CE2DA4}"/>
                </a:ext>
              </a:extLst>
            </p:cNvPr>
            <p:cNvGrpSpPr/>
            <p:nvPr/>
          </p:nvGrpSpPr>
          <p:grpSpPr>
            <a:xfrm>
              <a:off x="997398" y="1542771"/>
              <a:ext cx="4890246" cy="4035509"/>
              <a:chOff x="997398" y="1542771"/>
              <a:chExt cx="4890246" cy="4035509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B9DE68A-73EA-C94E-9938-6B564B849D7C}"/>
                  </a:ext>
                </a:extLst>
              </p:cNvPr>
              <p:cNvSpPr/>
              <p:nvPr/>
            </p:nvSpPr>
            <p:spPr>
              <a:xfrm>
                <a:off x="997398" y="1542771"/>
                <a:ext cx="4890246" cy="4035509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26B3215-6BE6-4249-8117-0AE9E745689A}"/>
                  </a:ext>
                </a:extLst>
              </p:cNvPr>
              <p:cNvSpPr/>
              <p:nvPr/>
            </p:nvSpPr>
            <p:spPr>
              <a:xfrm>
                <a:off x="1666715" y="1896280"/>
                <a:ext cx="3567643" cy="2739211"/>
              </a:xfrm>
              <a:prstGeom prst="rect">
                <a:avLst/>
              </a:prstGeom>
            </p:spPr>
            <p:txBody>
              <a:bodyPr wrap="none" lIns="91440" tIns="45720" rIns="91440" bIns="45720" anchor="t">
                <a:spAutoFit/>
              </a:bodyPr>
              <a:lstStyle/>
              <a:p>
                <a:r>
                  <a:rPr lang="en-US" altLang="zh-CN" sz="2400">
                    <a:latin typeface="NimbusMonL"/>
                    <a:ea typeface="等线"/>
                  </a:rPr>
                  <a:t>For loop inside </a:t>
                </a:r>
              </a:p>
              <a:p>
                <a:r>
                  <a:rPr lang="en-US" altLang="zh-CN" sz="2400">
                    <a:solidFill>
                      <a:schemeClr val="accent5">
                        <a:lumMod val="75000"/>
                      </a:schemeClr>
                    </a:solidFill>
                    <a:ea typeface="等线"/>
                  </a:rPr>
                  <a:t>F2</a:t>
                </a:r>
                <a:r>
                  <a:rPr lang="zh-CN" altLang="en-US" sz="2400">
                    <a:solidFill>
                      <a:schemeClr val="bg1"/>
                    </a:solidFill>
                    <a:ea typeface="等线"/>
                  </a:rPr>
                  <a:t> </a:t>
                </a:r>
                <a:r>
                  <a:rPr lang="en-US" sz="2400" err="1">
                    <a:latin typeface="NimbusMonL"/>
                  </a:rPr>
                  <a:t>ec_scalar_mul_ladder</a:t>
                </a:r>
                <a:r>
                  <a:rPr lang="en-US" sz="2400">
                    <a:latin typeface="NimbusMonL"/>
                  </a:rPr>
                  <a:t>(</a:t>
                </a:r>
                <a:r>
                  <a:rPr lang="en-US" sz="2800">
                    <a:latin typeface="NimbusMonL"/>
                  </a:rPr>
                  <a:t>)</a:t>
                </a:r>
                <a:r>
                  <a:rPr lang="en-US" sz="2400">
                    <a:solidFill>
                      <a:schemeClr val="bg1"/>
                    </a:solidFill>
                    <a:latin typeface="NimbusMonL"/>
                  </a:rPr>
                  <a:t> </a:t>
                </a:r>
                <a:endParaRPr lang="en-US" altLang="zh-CN" sz="2400">
                  <a:solidFill>
                    <a:schemeClr val="bg1"/>
                  </a:solidFill>
                  <a:latin typeface="NimbusMonL"/>
                </a:endParaRPr>
              </a:p>
              <a:p>
                <a:r>
                  <a:rPr lang="en-US" altLang="zh-CN" sz="2400">
                    <a:latin typeface="NimbusMonL"/>
                    <a:ea typeface="等线"/>
                  </a:rPr>
                  <a:t>{</a:t>
                </a:r>
              </a:p>
              <a:p>
                <a:r>
                  <a:rPr lang="en-US" altLang="zh-CN" sz="2400">
                    <a:solidFill>
                      <a:schemeClr val="bg1"/>
                    </a:solidFill>
                    <a:latin typeface="NimbusMonL"/>
                    <a:ea typeface="等线"/>
                  </a:rPr>
                  <a:t>  </a:t>
                </a:r>
                <a:r>
                  <a:rPr lang="en-US" altLang="zh-CN" sz="2400">
                    <a:latin typeface="NimbusMonL"/>
                    <a:ea typeface="等线"/>
                  </a:rPr>
                  <a:t>  …</a:t>
                </a:r>
              </a:p>
              <a:p>
                <a:r>
                  <a:rPr lang="en-US" altLang="zh-CN" sz="2400">
                    <a:solidFill>
                      <a:schemeClr val="bg1"/>
                    </a:solidFill>
                    <a:latin typeface="NimbusMonL"/>
                    <a:ea typeface="等线"/>
                  </a:rPr>
                  <a:t>    </a:t>
                </a:r>
                <a:r>
                  <a:rPr lang="en-US" altLang="zh-CN" sz="2400">
                    <a:solidFill>
                      <a:schemeClr val="accent6">
                        <a:lumMod val="75000"/>
                      </a:schemeClr>
                    </a:solidFill>
                    <a:ea typeface="等线"/>
                  </a:rPr>
                  <a:t>F1</a:t>
                </a:r>
                <a:r>
                  <a:rPr lang="en-US" altLang="zh-CN" sz="2400">
                    <a:solidFill>
                      <a:schemeClr val="bg1"/>
                    </a:solidFill>
                    <a:ea typeface="等线"/>
                  </a:rPr>
                  <a:t> </a:t>
                </a:r>
                <a:r>
                  <a:rPr lang="en-US" altLang="zh-CN" sz="2400" err="1">
                    <a:ea typeface="等线"/>
                  </a:rPr>
                  <a:t>BN_is_bit_set</a:t>
                </a:r>
                <a:r>
                  <a:rPr lang="en-US" altLang="zh-CN" sz="2400">
                    <a:ea typeface="等线"/>
                  </a:rPr>
                  <a:t>(k, </a:t>
                </a:r>
                <a:r>
                  <a:rPr lang="en-US" altLang="zh-CN" sz="2400" err="1">
                    <a:ea typeface="等线"/>
                  </a:rPr>
                  <a:t>i</a:t>
                </a:r>
                <a:r>
                  <a:rPr lang="en-US" altLang="zh-CN" sz="2400" baseline="30000" err="1">
                    <a:ea typeface="等线"/>
                  </a:rPr>
                  <a:t>th</a:t>
                </a:r>
                <a:r>
                  <a:rPr lang="en-US" altLang="zh-CN" sz="2400">
                    <a:ea typeface="等线"/>
                  </a:rPr>
                  <a:t>)</a:t>
                </a:r>
                <a:endParaRPr lang="en-US" altLang="zh-CN" sz="2400">
                  <a:latin typeface="NimbusMonL"/>
                  <a:ea typeface="等线"/>
                </a:endParaRPr>
              </a:p>
              <a:p>
                <a:r>
                  <a:rPr lang="en-US" altLang="zh-CN" sz="2400">
                    <a:latin typeface="NimbusMonL"/>
                    <a:ea typeface="等线"/>
                  </a:rPr>
                  <a:t>    …</a:t>
                </a:r>
              </a:p>
              <a:p>
                <a:r>
                  <a:rPr lang="en-US" altLang="zh-CN" sz="2400">
                    <a:latin typeface="NimbusMonL"/>
                    <a:ea typeface="等线"/>
                  </a:rPr>
                  <a:t>}</a:t>
                </a:r>
                <a:endParaRPr lang="en-US" sz="2400">
                  <a:ea typeface="等线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CC9C5FC-B332-724E-84FF-D7E562C79B76}"/>
                  </a:ext>
                </a:extLst>
              </p:cNvPr>
              <p:cNvSpPr txBox="1"/>
              <p:nvPr/>
            </p:nvSpPr>
            <p:spPr>
              <a:xfrm>
                <a:off x="1666715" y="4573936"/>
                <a:ext cx="3487271" cy="64633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US" altLang="zh-CN" b="1" i="1">
                    <a:ea typeface="等线"/>
                  </a:rPr>
                  <a:t>Constant-time Montgomery ladder implementation </a:t>
                </a:r>
                <a:endParaRPr lang="en-US" b="1" i="1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57DA487A-50C7-5B45-B1CF-457979E76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1023065" cy="1325563"/>
          </a:xfrm>
        </p:spPr>
        <p:txBody>
          <a:bodyPr>
            <a:normAutofit/>
          </a:bodyPr>
          <a:lstStyle/>
          <a:p>
            <a:r>
              <a:rPr lang="en-US" altLang="zh-CN" sz="3200">
                <a:latin typeface="Songti TC" panose="02010600040101010101" pitchFamily="2" charset="-120"/>
                <a:ea typeface="Songti TC" panose="02010600040101010101" pitchFamily="2" charset="-120"/>
              </a:rPr>
              <a:t>Dictionary</a:t>
            </a:r>
            <a:r>
              <a:rPr lang="zh-CN" altLang="en-US" sz="32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3200">
                <a:latin typeface="Songti TC" panose="02010600040101010101" pitchFamily="2" charset="-120"/>
                <a:ea typeface="Songti TC" panose="02010600040101010101" pitchFamily="2" charset="-120"/>
              </a:rPr>
              <a:t>Attacks</a:t>
            </a:r>
            <a:r>
              <a:rPr lang="zh-CN" altLang="en-US" sz="32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3200">
                <a:latin typeface="Songti TC" panose="02010600040101010101" pitchFamily="2" charset="-120"/>
                <a:ea typeface="Songti TC" panose="02010600040101010101" pitchFamily="2" charset="-120"/>
              </a:rPr>
              <a:t>Case</a:t>
            </a:r>
            <a:r>
              <a:rPr lang="zh-CN" altLang="en-US" sz="32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3200">
                <a:latin typeface="Songti TC" panose="02010600040101010101" pitchFamily="2" charset="-120"/>
                <a:ea typeface="Songti TC" panose="02010600040101010101" pitchFamily="2" charset="-120"/>
              </a:rPr>
              <a:t>Study#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1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–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Steal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ECDSA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Nonce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via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 err="1">
                <a:solidFill>
                  <a:schemeClr val="accent4">
                    <a:lumMod val="60000"/>
                    <a:lumOff val="40000"/>
                  </a:schemeClr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pt_regs</a:t>
            </a:r>
            <a:endParaRPr lang="en-CN" sz="2800">
              <a:solidFill>
                <a:schemeClr val="accent4">
                  <a:lumMod val="60000"/>
                  <a:lumOff val="40000"/>
                </a:schemeClr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F1E9AA-307C-BC48-A767-78093ED6A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20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31200095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FAE2ED2-AFD6-CD4A-A21B-CDED5F45B59B}"/>
              </a:ext>
            </a:extLst>
          </p:cNvPr>
          <p:cNvSpPr/>
          <p:nvPr/>
        </p:nvSpPr>
        <p:spPr>
          <a:xfrm>
            <a:off x="393271" y="1610989"/>
            <a:ext cx="3030390" cy="208876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>
              <a:highlight>
                <a:srgbClr val="FFFF00"/>
              </a:highligh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928D0E-A9C9-EC45-9971-3717B72EC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Songti TC" panose="02010600040101010101" pitchFamily="2" charset="-120"/>
                <a:ea typeface="Songti TC" panose="02010600040101010101" pitchFamily="2" charset="-120"/>
              </a:rPr>
              <a:t>PMC-based</a:t>
            </a:r>
            <a:r>
              <a:rPr lang="zh-CN" altLang="en-US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>
                <a:latin typeface="Songti TC" panose="02010600040101010101" pitchFamily="2" charset="-120"/>
                <a:ea typeface="Songti TC" panose="02010600040101010101" pitchFamily="2" charset="-120"/>
              </a:rPr>
              <a:t>Page-level</a:t>
            </a:r>
            <a:r>
              <a:rPr lang="zh-CN" altLang="en-US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>
                <a:latin typeface="Songti TC" panose="02010600040101010101" pitchFamily="2" charset="-120"/>
                <a:ea typeface="Songti TC" panose="02010600040101010101" pitchFamily="2" charset="-120"/>
              </a:rPr>
              <a:t>Controlled Channel</a:t>
            </a:r>
            <a:endParaRPr lang="en-CN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D81AF92-459D-3947-B83F-D2AB7CA46E73}"/>
              </a:ext>
            </a:extLst>
          </p:cNvPr>
          <p:cNvGrpSpPr/>
          <p:nvPr/>
        </p:nvGrpSpPr>
        <p:grpSpPr>
          <a:xfrm>
            <a:off x="778653" y="1945220"/>
            <a:ext cx="2074310" cy="1324515"/>
            <a:chOff x="672185" y="2902226"/>
            <a:chExt cx="2074310" cy="1324515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DFFD7391-45B6-7942-B3B9-05B30616A60A}"/>
                </a:ext>
              </a:extLst>
            </p:cNvPr>
            <p:cNvSpPr/>
            <p:nvPr/>
          </p:nvSpPr>
          <p:spPr>
            <a:xfrm>
              <a:off x="1015086" y="3291824"/>
              <a:ext cx="173014" cy="927852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cxnSp>
          <p:nvCxnSpPr>
            <p:cNvPr id="63" name="Elbow Connector 62">
              <a:extLst>
                <a:ext uri="{FF2B5EF4-FFF2-40B4-BE49-F238E27FC236}">
                  <a16:creationId xmlns:a16="http://schemas.microsoft.com/office/drawing/2014/main" id="{2C258D06-546E-3D45-90D8-E93707A9AA81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98421" y="3442223"/>
              <a:ext cx="825915" cy="207414"/>
            </a:xfrm>
            <a:prstGeom prst="bentConnector3">
              <a:avLst>
                <a:gd name="adj1" fmla="val 99956"/>
              </a:avLst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Elbow Connector 63">
              <a:extLst>
                <a:ext uri="{FF2B5EF4-FFF2-40B4-BE49-F238E27FC236}">
                  <a16:creationId xmlns:a16="http://schemas.microsoft.com/office/drawing/2014/main" id="{B0113E15-FDE5-A84C-B2B8-8C42C9F3F1ED}"/>
                </a:ext>
              </a:extLst>
            </p:cNvPr>
            <p:cNvCxnSpPr>
              <a:cxnSpLocks/>
              <a:endCxn id="75" idx="1"/>
            </p:cNvCxnSpPr>
            <p:nvPr/>
          </p:nvCxnSpPr>
          <p:spPr>
            <a:xfrm rot="16200000" flipH="1">
              <a:off x="1117718" y="3393689"/>
              <a:ext cx="612282" cy="145634"/>
            </a:xfrm>
            <a:prstGeom prst="bentConnector2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Elbow Connector 64">
              <a:extLst>
                <a:ext uri="{FF2B5EF4-FFF2-40B4-BE49-F238E27FC236}">
                  <a16:creationId xmlns:a16="http://schemas.microsoft.com/office/drawing/2014/main" id="{18F9C637-0735-E54A-812F-D676949C9EAD}"/>
                </a:ext>
              </a:extLst>
            </p:cNvPr>
            <p:cNvCxnSpPr>
              <a:cxnSpLocks/>
              <a:stCxn id="74" idx="3"/>
              <a:endCxn id="68" idx="2"/>
            </p:cNvCxnSpPr>
            <p:nvPr/>
          </p:nvCxnSpPr>
          <p:spPr>
            <a:xfrm>
              <a:off x="1203581" y="3967687"/>
              <a:ext cx="396803" cy="259054"/>
            </a:xfrm>
            <a:prstGeom prst="bentConnector4">
              <a:avLst>
                <a:gd name="adj1" fmla="val 39100"/>
                <a:gd name="adj2" fmla="val 188244"/>
              </a:avLst>
            </a:prstGeom>
            <a:ln w="2540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Elbow Connector 65">
              <a:extLst>
                <a:ext uri="{FF2B5EF4-FFF2-40B4-BE49-F238E27FC236}">
                  <a16:creationId xmlns:a16="http://schemas.microsoft.com/office/drawing/2014/main" id="{03A844C9-0920-5045-A3B7-E4FC84886E53}"/>
                </a:ext>
              </a:extLst>
            </p:cNvPr>
            <p:cNvCxnSpPr>
              <a:cxnSpLocks/>
              <a:stCxn id="75" idx="3"/>
              <a:endCxn id="69" idx="2"/>
            </p:cNvCxnSpPr>
            <p:nvPr/>
          </p:nvCxnSpPr>
          <p:spPr>
            <a:xfrm>
              <a:off x="1704091" y="3772647"/>
              <a:ext cx="395084" cy="454094"/>
            </a:xfrm>
            <a:prstGeom prst="bentConnector4">
              <a:avLst>
                <a:gd name="adj1" fmla="val 39052"/>
                <a:gd name="adj2" fmla="val 150342"/>
              </a:avLst>
            </a:prstGeom>
            <a:ln w="2540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Elbow Connector 66">
              <a:extLst>
                <a:ext uri="{FF2B5EF4-FFF2-40B4-BE49-F238E27FC236}">
                  <a16:creationId xmlns:a16="http://schemas.microsoft.com/office/drawing/2014/main" id="{80E87AFB-387D-E842-BABF-BC3708D06C07}"/>
                </a:ext>
              </a:extLst>
            </p:cNvPr>
            <p:cNvCxnSpPr>
              <a:cxnSpLocks/>
              <a:endCxn id="76" idx="1"/>
            </p:cNvCxnSpPr>
            <p:nvPr/>
          </p:nvCxnSpPr>
          <p:spPr>
            <a:xfrm rot="16200000" flipH="1">
              <a:off x="1710421" y="3311659"/>
              <a:ext cx="446264" cy="127979"/>
            </a:xfrm>
            <a:prstGeom prst="bentConnector2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E73CE89-81E5-3743-BDE4-4AD4C0A9C29D}"/>
                </a:ext>
              </a:extLst>
            </p:cNvPr>
            <p:cNvSpPr/>
            <p:nvPr/>
          </p:nvSpPr>
          <p:spPr>
            <a:xfrm>
              <a:off x="1513877" y="3298889"/>
              <a:ext cx="173014" cy="927852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1EA9436C-6C15-6A45-B2D6-439AE9E5632C}"/>
                </a:ext>
              </a:extLst>
            </p:cNvPr>
            <p:cNvSpPr/>
            <p:nvPr/>
          </p:nvSpPr>
          <p:spPr>
            <a:xfrm>
              <a:off x="2012668" y="3298889"/>
              <a:ext cx="173014" cy="927852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64FB8011-844E-6648-B4C5-D1BE3A7E80FF}"/>
                </a:ext>
              </a:extLst>
            </p:cNvPr>
            <p:cNvSpPr/>
            <p:nvPr/>
          </p:nvSpPr>
          <p:spPr>
            <a:xfrm>
              <a:off x="2508473" y="3291824"/>
              <a:ext cx="173014" cy="927852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cxnSp>
          <p:nvCxnSpPr>
            <p:cNvPr id="71" name="Elbow Connector 70">
              <a:extLst>
                <a:ext uri="{FF2B5EF4-FFF2-40B4-BE49-F238E27FC236}">
                  <a16:creationId xmlns:a16="http://schemas.microsoft.com/office/drawing/2014/main" id="{999AC542-2E37-EE40-9D67-2C2CAEF757B9}"/>
                </a:ext>
              </a:extLst>
            </p:cNvPr>
            <p:cNvCxnSpPr>
              <a:cxnSpLocks/>
              <a:endCxn id="77" idx="1"/>
            </p:cNvCxnSpPr>
            <p:nvPr/>
          </p:nvCxnSpPr>
          <p:spPr>
            <a:xfrm rot="16200000" flipH="1">
              <a:off x="2017125" y="3514133"/>
              <a:ext cx="814150" cy="131970"/>
            </a:xfrm>
            <a:prstGeom prst="bentConnector2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Elbow Connector 71">
              <a:extLst>
                <a:ext uri="{FF2B5EF4-FFF2-40B4-BE49-F238E27FC236}">
                  <a16:creationId xmlns:a16="http://schemas.microsoft.com/office/drawing/2014/main" id="{5C89B643-3DA4-274B-AB98-7FFCF1B4D855}"/>
                </a:ext>
              </a:extLst>
            </p:cNvPr>
            <p:cNvCxnSpPr>
              <a:cxnSpLocks/>
              <a:stCxn id="76" idx="3"/>
              <a:endCxn id="70" idx="2"/>
            </p:cNvCxnSpPr>
            <p:nvPr/>
          </p:nvCxnSpPr>
          <p:spPr>
            <a:xfrm>
              <a:off x="2185682" y="3598781"/>
              <a:ext cx="409298" cy="620895"/>
            </a:xfrm>
            <a:prstGeom prst="bentConnector4">
              <a:avLst>
                <a:gd name="adj1" fmla="val 21559"/>
                <a:gd name="adj2" fmla="val 136818"/>
              </a:avLst>
            </a:prstGeom>
            <a:ln w="2540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AAE52760-5C03-7548-AF8C-51289C6A4B4F}"/>
                </a:ext>
              </a:extLst>
            </p:cNvPr>
            <p:cNvSpPr/>
            <p:nvPr/>
          </p:nvSpPr>
          <p:spPr>
            <a:xfrm>
              <a:off x="672185" y="2902226"/>
              <a:ext cx="2074310" cy="270817"/>
            </a:xfrm>
            <a:prstGeom prst="round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N">
                  <a:solidFill>
                    <a:schemeClr val="tx1"/>
                  </a:solidFill>
                </a:rPr>
                <a:t>gVA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556544B0-7B09-5943-B900-74F8CF398368}"/>
                </a:ext>
              </a:extLst>
            </p:cNvPr>
            <p:cNvSpPr/>
            <p:nvPr/>
          </p:nvSpPr>
          <p:spPr>
            <a:xfrm>
              <a:off x="996166" y="3884736"/>
              <a:ext cx="207415" cy="165901"/>
            </a:xfrm>
            <a:prstGeom prst="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D122488A-F971-DA4D-BA9B-7E7886498878}"/>
                </a:ext>
              </a:extLst>
            </p:cNvPr>
            <p:cNvSpPr/>
            <p:nvPr/>
          </p:nvSpPr>
          <p:spPr>
            <a:xfrm>
              <a:off x="1496676" y="3689696"/>
              <a:ext cx="207415" cy="165901"/>
            </a:xfrm>
            <a:prstGeom prst="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DA3379B8-32B6-224C-89C4-F4AD7E731D33}"/>
                </a:ext>
              </a:extLst>
            </p:cNvPr>
            <p:cNvSpPr/>
            <p:nvPr/>
          </p:nvSpPr>
          <p:spPr>
            <a:xfrm>
              <a:off x="1997543" y="3512603"/>
              <a:ext cx="188139" cy="172355"/>
            </a:xfrm>
            <a:prstGeom prst="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24BAD84-04CD-4440-8324-1FDC9977EEEA}"/>
                </a:ext>
              </a:extLst>
            </p:cNvPr>
            <p:cNvSpPr/>
            <p:nvPr/>
          </p:nvSpPr>
          <p:spPr>
            <a:xfrm>
              <a:off x="2490185" y="3904242"/>
              <a:ext cx="207415" cy="165901"/>
            </a:xfrm>
            <a:prstGeom prst="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cxnSp>
        <p:nvCxnSpPr>
          <p:cNvPr id="78" name="Elbow Connector 77">
            <a:extLst>
              <a:ext uri="{FF2B5EF4-FFF2-40B4-BE49-F238E27FC236}">
                <a16:creationId xmlns:a16="http://schemas.microsoft.com/office/drawing/2014/main" id="{D3FF1241-5AC0-A747-BFFC-731A11684517}"/>
              </a:ext>
            </a:extLst>
          </p:cNvPr>
          <p:cNvCxnSpPr>
            <a:cxnSpLocks/>
            <a:stCxn id="77" idx="3"/>
            <a:endCxn id="101" idx="0"/>
          </p:cNvCxnSpPr>
          <p:nvPr/>
        </p:nvCxnSpPr>
        <p:spPr>
          <a:xfrm flipH="1">
            <a:off x="2774785" y="3030187"/>
            <a:ext cx="29283" cy="1453241"/>
          </a:xfrm>
          <a:prstGeom prst="bentConnector4">
            <a:avLst>
              <a:gd name="adj1" fmla="val -780658"/>
              <a:gd name="adj2" fmla="val 52854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5F9C039E-1127-684F-B52C-82A042ABD2A3}"/>
              </a:ext>
            </a:extLst>
          </p:cNvPr>
          <p:cNvGrpSpPr/>
          <p:nvPr/>
        </p:nvGrpSpPr>
        <p:grpSpPr>
          <a:xfrm>
            <a:off x="1737630" y="4483428"/>
            <a:ext cx="2074310" cy="1324515"/>
            <a:chOff x="672185" y="2902226"/>
            <a:chExt cx="2074310" cy="1324515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7DA4B26E-D231-D443-A3C9-023D025CCA9F}"/>
                </a:ext>
              </a:extLst>
            </p:cNvPr>
            <p:cNvSpPr/>
            <p:nvPr/>
          </p:nvSpPr>
          <p:spPr>
            <a:xfrm>
              <a:off x="1015086" y="3291824"/>
              <a:ext cx="173014" cy="927852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cxnSp>
          <p:nvCxnSpPr>
            <p:cNvPr id="81" name="Elbow Connector 80">
              <a:extLst>
                <a:ext uri="{FF2B5EF4-FFF2-40B4-BE49-F238E27FC236}">
                  <a16:creationId xmlns:a16="http://schemas.microsoft.com/office/drawing/2014/main" id="{CAA59D4E-58F1-1A48-AC49-A0B7860A82A6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98421" y="3442223"/>
              <a:ext cx="825915" cy="207414"/>
            </a:xfrm>
            <a:prstGeom prst="bentConnector3">
              <a:avLst>
                <a:gd name="adj1" fmla="val 99956"/>
              </a:avLst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Elbow Connector 81">
              <a:extLst>
                <a:ext uri="{FF2B5EF4-FFF2-40B4-BE49-F238E27FC236}">
                  <a16:creationId xmlns:a16="http://schemas.microsoft.com/office/drawing/2014/main" id="{042434B9-033E-EE4A-BA53-2EF8E6C6E149}"/>
                </a:ext>
              </a:extLst>
            </p:cNvPr>
            <p:cNvCxnSpPr>
              <a:cxnSpLocks/>
              <a:endCxn id="103" idx="1"/>
            </p:cNvCxnSpPr>
            <p:nvPr/>
          </p:nvCxnSpPr>
          <p:spPr>
            <a:xfrm rot="16200000" flipH="1">
              <a:off x="1117718" y="3393689"/>
              <a:ext cx="612282" cy="145634"/>
            </a:xfrm>
            <a:prstGeom prst="bentConnector2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Elbow Connector 82">
              <a:extLst>
                <a:ext uri="{FF2B5EF4-FFF2-40B4-BE49-F238E27FC236}">
                  <a16:creationId xmlns:a16="http://schemas.microsoft.com/office/drawing/2014/main" id="{53F8F46B-A2BC-D04A-8DDC-0429674383F2}"/>
                </a:ext>
              </a:extLst>
            </p:cNvPr>
            <p:cNvCxnSpPr>
              <a:cxnSpLocks/>
              <a:stCxn id="102" idx="3"/>
              <a:endCxn id="88" idx="2"/>
            </p:cNvCxnSpPr>
            <p:nvPr/>
          </p:nvCxnSpPr>
          <p:spPr>
            <a:xfrm>
              <a:off x="1203581" y="3967687"/>
              <a:ext cx="396803" cy="259054"/>
            </a:xfrm>
            <a:prstGeom prst="bentConnector4">
              <a:avLst>
                <a:gd name="adj1" fmla="val 39100"/>
                <a:gd name="adj2" fmla="val 188244"/>
              </a:avLst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Elbow Connector 83">
              <a:extLst>
                <a:ext uri="{FF2B5EF4-FFF2-40B4-BE49-F238E27FC236}">
                  <a16:creationId xmlns:a16="http://schemas.microsoft.com/office/drawing/2014/main" id="{350D0C37-1405-8C4E-8170-D2EA387664FD}"/>
                </a:ext>
              </a:extLst>
            </p:cNvPr>
            <p:cNvCxnSpPr>
              <a:cxnSpLocks/>
              <a:stCxn id="103" idx="3"/>
              <a:endCxn id="91" idx="2"/>
            </p:cNvCxnSpPr>
            <p:nvPr/>
          </p:nvCxnSpPr>
          <p:spPr>
            <a:xfrm>
              <a:off x="1704091" y="3772647"/>
              <a:ext cx="395084" cy="454094"/>
            </a:xfrm>
            <a:prstGeom prst="bentConnector4">
              <a:avLst>
                <a:gd name="adj1" fmla="val 39052"/>
                <a:gd name="adj2" fmla="val 150342"/>
              </a:avLst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Elbow Connector 84">
              <a:extLst>
                <a:ext uri="{FF2B5EF4-FFF2-40B4-BE49-F238E27FC236}">
                  <a16:creationId xmlns:a16="http://schemas.microsoft.com/office/drawing/2014/main" id="{B1C0A29C-F7BE-8A44-BAC5-6634BC16A309}"/>
                </a:ext>
              </a:extLst>
            </p:cNvPr>
            <p:cNvCxnSpPr>
              <a:cxnSpLocks/>
              <a:endCxn id="104" idx="1"/>
            </p:cNvCxnSpPr>
            <p:nvPr/>
          </p:nvCxnSpPr>
          <p:spPr>
            <a:xfrm rot="16200000" flipH="1">
              <a:off x="1710421" y="3311659"/>
              <a:ext cx="446264" cy="127979"/>
            </a:xfrm>
            <a:prstGeom prst="bentConnector2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B3C6FA46-DBE3-6A45-96F3-BCD8ED62EE4E}"/>
                </a:ext>
              </a:extLst>
            </p:cNvPr>
            <p:cNvSpPr/>
            <p:nvPr/>
          </p:nvSpPr>
          <p:spPr>
            <a:xfrm>
              <a:off x="1513877" y="3298889"/>
              <a:ext cx="173014" cy="927852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62C75A4B-F2EE-C24B-B052-837B5F3DC216}"/>
                </a:ext>
              </a:extLst>
            </p:cNvPr>
            <p:cNvSpPr/>
            <p:nvPr/>
          </p:nvSpPr>
          <p:spPr>
            <a:xfrm>
              <a:off x="2012668" y="3298889"/>
              <a:ext cx="173014" cy="927852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26BA7FDC-00CC-1F4B-8CA5-56E02744F5E9}"/>
                </a:ext>
              </a:extLst>
            </p:cNvPr>
            <p:cNvSpPr/>
            <p:nvPr/>
          </p:nvSpPr>
          <p:spPr>
            <a:xfrm>
              <a:off x="2508473" y="3291824"/>
              <a:ext cx="173014" cy="927852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cxnSp>
          <p:nvCxnSpPr>
            <p:cNvPr id="93" name="Elbow Connector 92">
              <a:extLst>
                <a:ext uri="{FF2B5EF4-FFF2-40B4-BE49-F238E27FC236}">
                  <a16:creationId xmlns:a16="http://schemas.microsoft.com/office/drawing/2014/main" id="{464CD4B0-2956-4D49-91FC-482C051EB783}"/>
                </a:ext>
              </a:extLst>
            </p:cNvPr>
            <p:cNvCxnSpPr>
              <a:cxnSpLocks/>
              <a:endCxn id="105" idx="1"/>
            </p:cNvCxnSpPr>
            <p:nvPr/>
          </p:nvCxnSpPr>
          <p:spPr>
            <a:xfrm rot="16200000" flipH="1">
              <a:off x="2017125" y="3514133"/>
              <a:ext cx="814150" cy="131970"/>
            </a:xfrm>
            <a:prstGeom prst="bentConnector2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Elbow Connector 98">
              <a:extLst>
                <a:ext uri="{FF2B5EF4-FFF2-40B4-BE49-F238E27FC236}">
                  <a16:creationId xmlns:a16="http://schemas.microsoft.com/office/drawing/2014/main" id="{B001B3C1-1CBF-1246-9808-FEBCA61385C0}"/>
                </a:ext>
              </a:extLst>
            </p:cNvPr>
            <p:cNvCxnSpPr>
              <a:cxnSpLocks/>
              <a:stCxn id="104" idx="3"/>
              <a:endCxn id="92" idx="2"/>
            </p:cNvCxnSpPr>
            <p:nvPr/>
          </p:nvCxnSpPr>
          <p:spPr>
            <a:xfrm>
              <a:off x="2185682" y="3598781"/>
              <a:ext cx="409298" cy="620895"/>
            </a:xfrm>
            <a:prstGeom prst="bentConnector4">
              <a:avLst>
                <a:gd name="adj1" fmla="val 21559"/>
                <a:gd name="adj2" fmla="val 136818"/>
              </a:avLst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ounded Rectangle 100">
              <a:extLst>
                <a:ext uri="{FF2B5EF4-FFF2-40B4-BE49-F238E27FC236}">
                  <a16:creationId xmlns:a16="http://schemas.microsoft.com/office/drawing/2014/main" id="{FE152D15-B5AB-9943-9957-E2014F08F0A4}"/>
                </a:ext>
              </a:extLst>
            </p:cNvPr>
            <p:cNvSpPr/>
            <p:nvPr/>
          </p:nvSpPr>
          <p:spPr>
            <a:xfrm>
              <a:off x="672185" y="2902226"/>
              <a:ext cx="2074310" cy="270817"/>
            </a:xfrm>
            <a:prstGeom prst="round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N">
                  <a:solidFill>
                    <a:schemeClr val="tx1"/>
                  </a:solidFill>
                </a:rPr>
                <a:t>gPA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412BF2E-7A39-A24D-A651-D84A50B213FD}"/>
                </a:ext>
              </a:extLst>
            </p:cNvPr>
            <p:cNvSpPr/>
            <p:nvPr/>
          </p:nvSpPr>
          <p:spPr>
            <a:xfrm>
              <a:off x="996166" y="3884736"/>
              <a:ext cx="207415" cy="165901"/>
            </a:xfrm>
            <a:prstGeom prst="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47016F7B-5D9B-0246-BD4C-AC3F4A8FD38F}"/>
                </a:ext>
              </a:extLst>
            </p:cNvPr>
            <p:cNvSpPr/>
            <p:nvPr/>
          </p:nvSpPr>
          <p:spPr>
            <a:xfrm>
              <a:off x="1496676" y="3689696"/>
              <a:ext cx="207415" cy="165901"/>
            </a:xfrm>
            <a:prstGeom prst="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AF7A3C07-D11A-DA4B-90C4-5D67ACEAEB61}"/>
                </a:ext>
              </a:extLst>
            </p:cNvPr>
            <p:cNvSpPr/>
            <p:nvPr/>
          </p:nvSpPr>
          <p:spPr>
            <a:xfrm>
              <a:off x="1997543" y="3512603"/>
              <a:ext cx="188139" cy="172355"/>
            </a:xfrm>
            <a:prstGeom prst="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5630B55E-DADF-8640-8A7C-C8237EB8FFDB}"/>
                </a:ext>
              </a:extLst>
            </p:cNvPr>
            <p:cNvSpPr/>
            <p:nvPr/>
          </p:nvSpPr>
          <p:spPr>
            <a:xfrm>
              <a:off x="2490185" y="3904242"/>
              <a:ext cx="207415" cy="165901"/>
            </a:xfrm>
            <a:prstGeom prst="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sp>
        <p:nvSpPr>
          <p:cNvPr id="129" name="Rectangle 128">
            <a:extLst>
              <a:ext uri="{FF2B5EF4-FFF2-40B4-BE49-F238E27FC236}">
                <a16:creationId xmlns:a16="http://schemas.microsoft.com/office/drawing/2014/main" id="{DC691FF0-BE6D-E24A-B386-0DE95FBF646A}"/>
              </a:ext>
            </a:extLst>
          </p:cNvPr>
          <p:cNvSpPr/>
          <p:nvPr/>
        </p:nvSpPr>
        <p:spPr>
          <a:xfrm>
            <a:off x="4590093" y="2793611"/>
            <a:ext cx="1869142" cy="49754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>
                <a:solidFill>
                  <a:schemeClr val="bg1"/>
                </a:solidFill>
              </a:rPr>
              <a:t>Page 1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B8B70890-8F24-0248-BB07-C33C235875A6}"/>
              </a:ext>
            </a:extLst>
          </p:cNvPr>
          <p:cNvSpPr/>
          <p:nvPr/>
        </p:nvSpPr>
        <p:spPr>
          <a:xfrm>
            <a:off x="4590093" y="3291153"/>
            <a:ext cx="1869142" cy="49754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>
                <a:solidFill>
                  <a:schemeClr val="bg1"/>
                </a:solidFill>
              </a:rPr>
              <a:t>Page 2</a:t>
            </a:r>
            <a:endParaRPr lang="en-CN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06763691-A9D5-9640-8755-6B7E8D6B6B25}"/>
              </a:ext>
            </a:extLst>
          </p:cNvPr>
          <p:cNvSpPr/>
          <p:nvPr/>
        </p:nvSpPr>
        <p:spPr>
          <a:xfrm>
            <a:off x="4590093" y="3791775"/>
            <a:ext cx="1869142" cy="49754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>
                <a:solidFill>
                  <a:schemeClr val="bg1"/>
                </a:solidFill>
              </a:rPr>
              <a:t>Page 3</a:t>
            </a:r>
            <a:endParaRPr lang="en-CN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0FFDA2D7-BAE9-D242-AB28-F4E710275958}"/>
              </a:ext>
            </a:extLst>
          </p:cNvPr>
          <p:cNvSpPr/>
          <p:nvPr/>
        </p:nvSpPr>
        <p:spPr>
          <a:xfrm>
            <a:off x="4590093" y="4256264"/>
            <a:ext cx="1869142" cy="49754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>
                <a:solidFill>
                  <a:schemeClr val="bg1"/>
                </a:solidFill>
              </a:rPr>
              <a:t>Page 4</a:t>
            </a:r>
            <a:endParaRPr lang="en-CN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47E74251-9D8A-514F-B9E4-948BA6F7FBF1}"/>
              </a:ext>
            </a:extLst>
          </p:cNvPr>
          <p:cNvSpPr/>
          <p:nvPr/>
        </p:nvSpPr>
        <p:spPr>
          <a:xfrm>
            <a:off x="4590093" y="5251348"/>
            <a:ext cx="1869142" cy="49754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>
                <a:solidFill>
                  <a:schemeClr val="bg1"/>
                </a:solidFill>
              </a:rPr>
              <a:t>Page 6</a:t>
            </a:r>
            <a:endParaRPr lang="en-CN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6267CC38-5112-6D45-BB18-C1C240AF4957}"/>
              </a:ext>
            </a:extLst>
          </p:cNvPr>
          <p:cNvSpPr txBox="1"/>
          <p:nvPr/>
        </p:nvSpPr>
        <p:spPr>
          <a:xfrm>
            <a:off x="3335979" y="5942627"/>
            <a:ext cx="1909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C00000"/>
                </a:solidFill>
              </a:rPr>
              <a:t>Unset all </a:t>
            </a:r>
          </a:p>
          <a:p>
            <a:pPr algn="ctr"/>
            <a:r>
              <a:rPr lang="en-US" sz="2400" b="1">
                <a:solidFill>
                  <a:srgbClr val="C00000"/>
                </a:solidFill>
              </a:rPr>
              <a:t>P bit</a:t>
            </a:r>
            <a:endParaRPr lang="en-CN" sz="2400" b="1">
              <a:solidFill>
                <a:srgbClr val="C00000"/>
              </a:solidFill>
            </a:endParaRPr>
          </a:p>
        </p:txBody>
      </p:sp>
      <p:cxnSp>
        <p:nvCxnSpPr>
          <p:cNvPr id="97" name="Elbow Connector 96">
            <a:extLst>
              <a:ext uri="{FF2B5EF4-FFF2-40B4-BE49-F238E27FC236}">
                <a16:creationId xmlns:a16="http://schemas.microsoft.com/office/drawing/2014/main" id="{8E649F19-52B9-F549-A0C5-D49E431FD848}"/>
              </a:ext>
            </a:extLst>
          </p:cNvPr>
          <p:cNvCxnSpPr>
            <a:cxnSpLocks/>
          </p:cNvCxnSpPr>
          <p:nvPr/>
        </p:nvCxnSpPr>
        <p:spPr>
          <a:xfrm flipV="1">
            <a:off x="3765179" y="4956850"/>
            <a:ext cx="758945" cy="611545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ectangle 105">
            <a:extLst>
              <a:ext uri="{FF2B5EF4-FFF2-40B4-BE49-F238E27FC236}">
                <a16:creationId xmlns:a16="http://schemas.microsoft.com/office/drawing/2014/main" id="{231618B0-A486-B94C-972C-44CE01FD2B6D}"/>
              </a:ext>
            </a:extLst>
          </p:cNvPr>
          <p:cNvSpPr/>
          <p:nvPr/>
        </p:nvSpPr>
        <p:spPr>
          <a:xfrm>
            <a:off x="1110657" y="2905391"/>
            <a:ext cx="181104" cy="186252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05091177-6BC2-394E-92FA-AAE85C1ED99B}"/>
              </a:ext>
            </a:extLst>
          </p:cNvPr>
          <p:cNvSpPr txBox="1"/>
          <p:nvPr/>
        </p:nvSpPr>
        <p:spPr>
          <a:xfrm>
            <a:off x="7771029" y="1561499"/>
            <a:ext cx="339052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/>
              <a:t>HV can actively collect more information (PMC-based)</a:t>
            </a:r>
            <a:endParaRPr lang="en-CN" b="1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90EE0BA7-0846-C148-AF1D-E7B259252B4E}"/>
              </a:ext>
            </a:extLst>
          </p:cNvPr>
          <p:cNvSpPr/>
          <p:nvPr/>
        </p:nvSpPr>
        <p:spPr>
          <a:xfrm>
            <a:off x="4588966" y="4741601"/>
            <a:ext cx="1869142" cy="49754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>
                <a:solidFill>
                  <a:schemeClr val="bg1"/>
                </a:solidFill>
              </a:rPr>
              <a:t>Page </a:t>
            </a:r>
            <a:r>
              <a:rPr lang="en-US">
                <a:solidFill>
                  <a:schemeClr val="bg1"/>
                </a:solidFill>
              </a:rPr>
              <a:t>5</a:t>
            </a:r>
            <a:endParaRPr lang="en-CN"/>
          </a:p>
        </p:txBody>
      </p:sp>
      <p:grpSp>
        <p:nvGrpSpPr>
          <p:cNvPr id="96" name="Group">
            <a:extLst>
              <a:ext uri="{FF2B5EF4-FFF2-40B4-BE49-F238E27FC236}">
                <a16:creationId xmlns:a16="http://schemas.microsoft.com/office/drawing/2014/main" id="{5C8E7071-77BE-284F-8B3D-12E403D71F54}"/>
              </a:ext>
            </a:extLst>
          </p:cNvPr>
          <p:cNvGrpSpPr/>
          <p:nvPr/>
        </p:nvGrpSpPr>
        <p:grpSpPr>
          <a:xfrm>
            <a:off x="3945003" y="5062558"/>
            <a:ext cx="345727" cy="341579"/>
            <a:chOff x="6729" y="0"/>
            <a:chExt cx="933488" cy="946947"/>
          </a:xfrm>
        </p:grpSpPr>
        <p:sp>
          <p:nvSpPr>
            <p:cNvPr id="108" name="Straight Arrow Connector 116">
              <a:extLst>
                <a:ext uri="{FF2B5EF4-FFF2-40B4-BE49-F238E27FC236}">
                  <a16:creationId xmlns:a16="http://schemas.microsoft.com/office/drawing/2014/main" id="{775E5820-9324-EB4E-B2FD-615CAF86DC27}"/>
                </a:ext>
              </a:extLst>
            </p:cNvPr>
            <p:cNvSpPr/>
            <p:nvPr/>
          </p:nvSpPr>
          <p:spPr>
            <a:xfrm>
              <a:off x="6729" y="0"/>
              <a:ext cx="933489" cy="946948"/>
            </a:xfrm>
            <a:prstGeom prst="line">
              <a:avLst/>
            </a:prstGeom>
            <a:noFill/>
            <a:ln w="190500" cap="flat">
              <a:solidFill>
                <a:srgbClr val="C82506"/>
              </a:solidFill>
              <a:prstDash val="solid"/>
              <a:miter lim="800000"/>
            </a:ln>
            <a:effectLst/>
          </p:spPr>
          <p:txBody>
            <a:bodyPr wrap="square" lIns="64293" tIns="64293" rIns="64293" bIns="64293" numCol="1" anchor="t">
              <a:noAutofit/>
            </a:bodyPr>
            <a:lstStyle/>
            <a:p>
              <a:pPr defTabSz="1285875">
                <a:defRPr sz="2400"/>
              </a:pPr>
              <a:endParaRPr/>
            </a:p>
          </p:txBody>
        </p:sp>
        <p:sp>
          <p:nvSpPr>
            <p:cNvPr id="109" name="Straight Arrow Connector 116">
              <a:extLst>
                <a:ext uri="{FF2B5EF4-FFF2-40B4-BE49-F238E27FC236}">
                  <a16:creationId xmlns:a16="http://schemas.microsoft.com/office/drawing/2014/main" id="{C9E27C7D-04C0-2B42-A7CF-E2C289D69B53}"/>
                </a:ext>
              </a:extLst>
            </p:cNvPr>
            <p:cNvSpPr/>
            <p:nvPr/>
          </p:nvSpPr>
          <p:spPr>
            <a:xfrm flipV="1">
              <a:off x="30119" y="23726"/>
              <a:ext cx="886710" cy="899495"/>
            </a:xfrm>
            <a:prstGeom prst="line">
              <a:avLst/>
            </a:prstGeom>
            <a:noFill/>
            <a:ln w="190500" cap="flat">
              <a:solidFill>
                <a:srgbClr val="C82506"/>
              </a:solidFill>
              <a:prstDash val="solid"/>
              <a:miter lim="800000"/>
            </a:ln>
            <a:effectLst/>
          </p:spPr>
          <p:txBody>
            <a:bodyPr wrap="square" lIns="64293" tIns="64293" rIns="64293" bIns="64293" numCol="1" anchor="t">
              <a:noAutofit/>
            </a:bodyPr>
            <a:lstStyle/>
            <a:p>
              <a:pPr defTabSz="1285875">
                <a:defRPr sz="2400"/>
              </a:pPr>
              <a:endParaRPr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F6334B2-D514-E54C-9162-A9D8AEE109C9}"/>
              </a:ext>
            </a:extLst>
          </p:cNvPr>
          <p:cNvSpPr txBox="1"/>
          <p:nvPr/>
        </p:nvSpPr>
        <p:spPr>
          <a:xfrm>
            <a:off x="7220499" y="2399883"/>
            <a:ext cx="2128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NPF of Page 5 (gPA</a:t>
            </a:r>
            <a:r>
              <a:rPr lang="en-US" baseline="-25000"/>
              <a:t>0</a:t>
            </a:r>
            <a:r>
              <a:rPr lang="en-US"/>
              <a:t>)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1EF56734-580C-F540-9630-CF3F4F6677BD}"/>
              </a:ext>
            </a:extLst>
          </p:cNvPr>
          <p:cNvSpPr txBox="1"/>
          <p:nvPr/>
        </p:nvSpPr>
        <p:spPr>
          <a:xfrm>
            <a:off x="7220498" y="3092052"/>
            <a:ext cx="2090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NPF of Page 7 (gPA</a:t>
            </a:r>
            <a:r>
              <a:rPr lang="en-US" baseline="-25000"/>
              <a:t>1</a:t>
            </a:r>
            <a:r>
              <a:rPr lang="en-US"/>
              <a:t>)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85432150-0318-BC43-8FC9-4E0A90A94679}"/>
              </a:ext>
            </a:extLst>
          </p:cNvPr>
          <p:cNvSpPr txBox="1"/>
          <p:nvPr/>
        </p:nvSpPr>
        <p:spPr>
          <a:xfrm>
            <a:off x="7220498" y="3794576"/>
            <a:ext cx="2090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NPF of Page 1 (gPA</a:t>
            </a:r>
            <a:r>
              <a:rPr lang="en-US" baseline="-25000"/>
              <a:t>2</a:t>
            </a:r>
            <a:r>
              <a:rPr lang="en-US"/>
              <a:t>)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3E30A334-BA43-0441-A54D-FA3034FC7FC6}"/>
              </a:ext>
            </a:extLst>
          </p:cNvPr>
          <p:cNvSpPr txBox="1"/>
          <p:nvPr/>
        </p:nvSpPr>
        <p:spPr>
          <a:xfrm>
            <a:off x="7864616" y="4312434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….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AFCD487B-0E26-7E41-89DC-5B2107879123}"/>
              </a:ext>
            </a:extLst>
          </p:cNvPr>
          <p:cNvSpPr txBox="1"/>
          <p:nvPr/>
        </p:nvSpPr>
        <p:spPr>
          <a:xfrm>
            <a:off x="9666152" y="2370931"/>
            <a:ext cx="1728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Record PMC , P</a:t>
            </a:r>
            <a:r>
              <a:rPr lang="en-US" baseline="-25000"/>
              <a:t>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6FA20E0-FA28-4844-B18E-33AAAB5DE015}"/>
              </a:ext>
            </a:extLst>
          </p:cNvPr>
          <p:cNvSpPr txBox="1"/>
          <p:nvPr/>
        </p:nvSpPr>
        <p:spPr>
          <a:xfrm>
            <a:off x="9659288" y="3113137"/>
            <a:ext cx="1690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Record PMC , P</a:t>
            </a:r>
            <a:r>
              <a:rPr lang="en-US" baseline="-25000"/>
              <a:t>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1703AEC-8CB6-3749-8630-280A9A1F4E3F}"/>
              </a:ext>
            </a:extLst>
          </p:cNvPr>
          <p:cNvSpPr txBox="1"/>
          <p:nvPr/>
        </p:nvSpPr>
        <p:spPr>
          <a:xfrm>
            <a:off x="9644536" y="3794576"/>
            <a:ext cx="1690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Record PMC , P</a:t>
            </a:r>
            <a:r>
              <a:rPr lang="en-US" baseline="-25000"/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421994-816B-3A43-B4D4-BC4E58DCFAF1}"/>
              </a:ext>
            </a:extLst>
          </p:cNvPr>
          <p:cNvSpPr txBox="1"/>
          <p:nvPr/>
        </p:nvSpPr>
        <p:spPr>
          <a:xfrm>
            <a:off x="11520547" y="2793611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/>
              <a:t>Δ</a:t>
            </a:r>
            <a:r>
              <a:rPr lang="en-US"/>
              <a:t> P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2523594-0915-634A-A129-4D1BBB775BA0}"/>
              </a:ext>
            </a:extLst>
          </p:cNvPr>
          <p:cNvSpPr txBox="1"/>
          <p:nvPr/>
        </p:nvSpPr>
        <p:spPr>
          <a:xfrm>
            <a:off x="11513180" y="3539924"/>
            <a:ext cx="549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/>
              <a:t>Δ</a:t>
            </a:r>
            <a:r>
              <a:rPr lang="en-US"/>
              <a:t> P’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AD77518-F1C4-0E43-AFE4-0852178A19CB}"/>
              </a:ext>
            </a:extLst>
          </p:cNvPr>
          <p:cNvSpPr txBox="1"/>
          <p:nvPr/>
        </p:nvSpPr>
        <p:spPr>
          <a:xfrm>
            <a:off x="10498392" y="4306031"/>
            <a:ext cx="401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….</a:t>
            </a: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97F8BA65-1BFA-5745-BC0B-737BC004DF60}"/>
              </a:ext>
            </a:extLst>
          </p:cNvPr>
          <p:cNvCxnSpPr>
            <a:cxnSpLocks/>
          </p:cNvCxnSpPr>
          <p:nvPr/>
        </p:nvCxnSpPr>
        <p:spPr>
          <a:xfrm>
            <a:off x="9466290" y="2299522"/>
            <a:ext cx="0" cy="2657328"/>
          </a:xfrm>
          <a:prstGeom prst="line">
            <a:avLst/>
          </a:prstGeom>
          <a:ln w="317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99FD1400-FF5D-B544-A6ED-13BC4BF1289D}"/>
              </a:ext>
            </a:extLst>
          </p:cNvPr>
          <p:cNvSpPr txBox="1"/>
          <p:nvPr/>
        </p:nvSpPr>
        <p:spPr>
          <a:xfrm>
            <a:off x="7744481" y="4962430"/>
            <a:ext cx="384334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+mn-lt"/>
                <a:cs typeface="+mn-lt"/>
              </a:rPr>
              <a:t>NPF + PMC data allow precise tracking of execution state</a:t>
            </a:r>
          </a:p>
          <a:p>
            <a:endParaRPr lang="en-US">
              <a:ea typeface="+mn-lt"/>
              <a:cs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87B7D8-2CCA-244A-BBA4-14399FD24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21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4973096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D053500-7BCD-7547-9032-961B34C9F091}"/>
              </a:ext>
            </a:extLst>
          </p:cNvPr>
          <p:cNvSpPr txBox="1"/>
          <p:nvPr/>
        </p:nvSpPr>
        <p:spPr>
          <a:xfrm>
            <a:off x="7493898" y="2588777"/>
            <a:ext cx="31087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endParaRPr lang="en-US" altLang="zh-CN" sz="2400"/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2400"/>
              <a:t>Step2:</a:t>
            </a:r>
            <a:r>
              <a:rPr lang="zh-CN" altLang="en-US" sz="2400"/>
              <a:t> </a:t>
            </a:r>
            <a:endParaRPr lang="en-US" altLang="zh-CN" sz="2400"/>
          </a:p>
          <a:p>
            <a:r>
              <a:rPr lang="zh-CN" altLang="en-US" sz="2400"/>
              <a:t>    </a:t>
            </a:r>
            <a:r>
              <a:rPr lang="en-US" altLang="zh-CN" sz="2400"/>
              <a:t>Iteratively unset the present bit of </a:t>
            </a:r>
            <a:r>
              <a:rPr lang="en-US" altLang="zh-CN" sz="2400">
                <a:solidFill>
                  <a:schemeClr val="accent6">
                    <a:lumMod val="75000"/>
                  </a:schemeClr>
                </a:solidFill>
              </a:rPr>
              <a:t>F1</a:t>
            </a:r>
            <a:r>
              <a:rPr lang="en-US" altLang="zh-CN" sz="2400"/>
              <a:t> &amp; </a:t>
            </a:r>
            <a:r>
              <a:rPr lang="en-US" altLang="zh-CN" sz="2400">
                <a:solidFill>
                  <a:schemeClr val="accent5">
                    <a:lumMod val="75000"/>
                  </a:schemeClr>
                </a:solidFill>
              </a:rPr>
              <a:t>F2</a:t>
            </a:r>
            <a:r>
              <a:rPr lang="zh-CN" altLang="en-US" sz="240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CN" sz="2400"/>
              <a:t>to</a:t>
            </a:r>
            <a:r>
              <a:rPr lang="zh-CN" altLang="en-US" sz="2400"/>
              <a:t> </a:t>
            </a:r>
            <a:r>
              <a:rPr lang="en-US" altLang="zh-CN" sz="2400"/>
              <a:t>intercept</a:t>
            </a:r>
            <a:r>
              <a:rPr lang="zh-CN" altLang="en-US" sz="2400"/>
              <a:t> </a:t>
            </a:r>
            <a:r>
              <a:rPr lang="en-US" altLang="zh-CN" sz="2400"/>
              <a:t>the</a:t>
            </a:r>
            <a:r>
              <a:rPr lang="zh-CN" altLang="en-US" sz="2400"/>
              <a:t> </a:t>
            </a:r>
            <a:r>
              <a:rPr lang="en-US" altLang="zh-CN" sz="2400"/>
              <a:t>VM.</a:t>
            </a:r>
          </a:p>
          <a:p>
            <a:endParaRPr lang="en-US" sz="2400"/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CN" sz="24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C4B2F6-B942-834B-9689-CB2096869C46}"/>
              </a:ext>
            </a:extLst>
          </p:cNvPr>
          <p:cNvGrpSpPr/>
          <p:nvPr/>
        </p:nvGrpSpPr>
        <p:grpSpPr>
          <a:xfrm>
            <a:off x="997398" y="1542771"/>
            <a:ext cx="4890246" cy="4835729"/>
            <a:chOff x="997398" y="1542771"/>
            <a:chExt cx="4890246" cy="483572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308FE22-ECAB-CD48-A883-8847AE53BDA8}"/>
                </a:ext>
              </a:extLst>
            </p:cNvPr>
            <p:cNvSpPr txBox="1"/>
            <p:nvPr/>
          </p:nvSpPr>
          <p:spPr>
            <a:xfrm>
              <a:off x="1884904" y="5578280"/>
              <a:ext cx="34425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/>
                <a:t>gPA</a:t>
              </a:r>
              <a:r>
                <a:rPr lang="en-US" altLang="zh-CN" sz="2000" baseline="-25000"/>
                <a:t>1</a:t>
              </a:r>
              <a:r>
                <a:rPr lang="en-US" altLang="zh-CN" sz="2000"/>
                <a:t>:</a:t>
              </a:r>
              <a:r>
                <a:rPr lang="zh-CN" altLang="en-US" sz="2000"/>
                <a:t> </a:t>
              </a:r>
              <a:r>
                <a:rPr lang="en-US" altLang="zh-CN" sz="2000">
                  <a:solidFill>
                    <a:schemeClr val="accent6">
                      <a:lumMod val="75000"/>
                    </a:schemeClr>
                  </a:solidFill>
                </a:rPr>
                <a:t>F1 </a:t>
              </a:r>
              <a:r>
                <a:rPr lang="en-US" altLang="zh-CN" sz="2000" err="1"/>
                <a:t>BN_is_bit_set</a:t>
              </a:r>
              <a:r>
                <a:rPr lang="en-US" altLang="zh-CN" sz="2000"/>
                <a:t>()</a:t>
              </a:r>
              <a:endParaRPr lang="en-CN" sz="20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6479064-29E1-7B49-A768-B0FB1440BA21}"/>
                </a:ext>
              </a:extLst>
            </p:cNvPr>
            <p:cNvSpPr txBox="1"/>
            <p:nvPr/>
          </p:nvSpPr>
          <p:spPr>
            <a:xfrm>
              <a:off x="1884904" y="5978390"/>
              <a:ext cx="37063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/>
                <a:t>gPA</a:t>
              </a:r>
              <a:r>
                <a:rPr lang="en-US" altLang="zh-CN" sz="2000" baseline="-25000"/>
                <a:t>2</a:t>
              </a:r>
              <a:r>
                <a:rPr lang="en-US" altLang="zh-CN" sz="2000"/>
                <a:t>:</a:t>
              </a:r>
              <a:r>
                <a:rPr lang="zh-CN" altLang="en-US" sz="2000"/>
                <a:t> </a:t>
              </a:r>
              <a:r>
                <a:rPr lang="en-US" altLang="zh-CN" sz="2000">
                  <a:solidFill>
                    <a:schemeClr val="accent5">
                      <a:lumMod val="75000"/>
                    </a:schemeClr>
                  </a:solidFill>
                </a:rPr>
                <a:t>F2</a:t>
              </a:r>
              <a:r>
                <a:rPr lang="zh-CN" altLang="en-US" sz="200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2000" err="1">
                  <a:latin typeface="NimbusMonL"/>
                </a:rPr>
                <a:t>ec_scalar_mul_ladder</a:t>
              </a:r>
              <a:r>
                <a:rPr lang="en-US" sz="2000">
                  <a:latin typeface="NimbusMonL"/>
                </a:rPr>
                <a:t>() </a:t>
              </a:r>
              <a:endParaRPr lang="en-CN" sz="2000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BB19208-6936-AA4C-94A3-5781C047ACFE}"/>
                </a:ext>
              </a:extLst>
            </p:cNvPr>
            <p:cNvGrpSpPr/>
            <p:nvPr/>
          </p:nvGrpSpPr>
          <p:grpSpPr>
            <a:xfrm>
              <a:off x="997398" y="1542771"/>
              <a:ext cx="4890246" cy="4035509"/>
              <a:chOff x="997398" y="1542771"/>
              <a:chExt cx="4890246" cy="4035509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582977D-52D7-CE41-BDDB-2CD9A5135E40}"/>
                  </a:ext>
                </a:extLst>
              </p:cNvPr>
              <p:cNvSpPr/>
              <p:nvPr/>
            </p:nvSpPr>
            <p:spPr>
              <a:xfrm>
                <a:off x="997398" y="1542771"/>
                <a:ext cx="4890246" cy="4035509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C886990-6D6F-F445-AA88-3F51E72B3FE7}"/>
                  </a:ext>
                </a:extLst>
              </p:cNvPr>
              <p:cNvSpPr/>
              <p:nvPr/>
            </p:nvSpPr>
            <p:spPr>
              <a:xfrm>
                <a:off x="1666715" y="1896280"/>
                <a:ext cx="3567643" cy="2739211"/>
              </a:xfrm>
              <a:prstGeom prst="rect">
                <a:avLst/>
              </a:prstGeom>
            </p:spPr>
            <p:txBody>
              <a:bodyPr wrap="none" lIns="91440" tIns="45720" rIns="91440" bIns="45720" anchor="t">
                <a:spAutoFit/>
              </a:bodyPr>
              <a:lstStyle/>
              <a:p>
                <a:r>
                  <a:rPr lang="en-US" altLang="zh-CN" sz="2400">
                    <a:latin typeface="NimbusMonL"/>
                    <a:ea typeface="等线"/>
                  </a:rPr>
                  <a:t>For loop inside </a:t>
                </a:r>
              </a:p>
              <a:p>
                <a:r>
                  <a:rPr lang="en-US" altLang="zh-CN" sz="2400">
                    <a:solidFill>
                      <a:schemeClr val="accent5">
                        <a:lumMod val="75000"/>
                      </a:schemeClr>
                    </a:solidFill>
                    <a:ea typeface="等线"/>
                  </a:rPr>
                  <a:t>F2</a:t>
                </a:r>
                <a:r>
                  <a:rPr lang="zh-CN" altLang="en-US" sz="2400">
                    <a:solidFill>
                      <a:schemeClr val="bg1"/>
                    </a:solidFill>
                    <a:ea typeface="等线"/>
                  </a:rPr>
                  <a:t> </a:t>
                </a:r>
                <a:r>
                  <a:rPr lang="en-US" sz="2400" err="1">
                    <a:latin typeface="NimbusMonL"/>
                  </a:rPr>
                  <a:t>ec_scalar_mul_ladder</a:t>
                </a:r>
                <a:r>
                  <a:rPr lang="en-US" sz="2400">
                    <a:latin typeface="NimbusMonL"/>
                  </a:rPr>
                  <a:t>(</a:t>
                </a:r>
                <a:r>
                  <a:rPr lang="en-US" sz="2800">
                    <a:latin typeface="NimbusMonL"/>
                  </a:rPr>
                  <a:t>)</a:t>
                </a:r>
                <a:r>
                  <a:rPr lang="en-US" sz="2400">
                    <a:solidFill>
                      <a:schemeClr val="bg1"/>
                    </a:solidFill>
                    <a:latin typeface="NimbusMonL"/>
                  </a:rPr>
                  <a:t> </a:t>
                </a:r>
                <a:endParaRPr lang="en-US" altLang="zh-CN" sz="2400">
                  <a:solidFill>
                    <a:schemeClr val="bg1"/>
                  </a:solidFill>
                  <a:latin typeface="NimbusMonL"/>
                </a:endParaRPr>
              </a:p>
              <a:p>
                <a:r>
                  <a:rPr lang="en-US" altLang="zh-CN" sz="2400">
                    <a:latin typeface="NimbusMonL"/>
                    <a:ea typeface="等线"/>
                  </a:rPr>
                  <a:t>{</a:t>
                </a:r>
              </a:p>
              <a:p>
                <a:r>
                  <a:rPr lang="en-US" altLang="zh-CN" sz="2400">
                    <a:solidFill>
                      <a:schemeClr val="bg1"/>
                    </a:solidFill>
                    <a:latin typeface="NimbusMonL"/>
                    <a:ea typeface="等线"/>
                  </a:rPr>
                  <a:t>  </a:t>
                </a:r>
                <a:r>
                  <a:rPr lang="en-US" altLang="zh-CN" sz="2400">
                    <a:latin typeface="NimbusMonL"/>
                    <a:ea typeface="等线"/>
                  </a:rPr>
                  <a:t>  …</a:t>
                </a:r>
              </a:p>
              <a:p>
                <a:r>
                  <a:rPr lang="en-US" altLang="zh-CN" sz="2400">
                    <a:solidFill>
                      <a:schemeClr val="bg1"/>
                    </a:solidFill>
                    <a:latin typeface="NimbusMonL"/>
                    <a:ea typeface="等线"/>
                  </a:rPr>
                  <a:t>    </a:t>
                </a:r>
                <a:r>
                  <a:rPr lang="en-US" altLang="zh-CN" sz="2400">
                    <a:solidFill>
                      <a:schemeClr val="accent6">
                        <a:lumMod val="75000"/>
                      </a:schemeClr>
                    </a:solidFill>
                    <a:ea typeface="等线"/>
                  </a:rPr>
                  <a:t>F1</a:t>
                </a:r>
                <a:r>
                  <a:rPr lang="en-US" altLang="zh-CN" sz="2400">
                    <a:solidFill>
                      <a:schemeClr val="bg1"/>
                    </a:solidFill>
                    <a:ea typeface="等线"/>
                  </a:rPr>
                  <a:t> </a:t>
                </a:r>
                <a:r>
                  <a:rPr lang="en-US" altLang="zh-CN" sz="2400" err="1">
                    <a:ea typeface="等线"/>
                  </a:rPr>
                  <a:t>BN_is_bit_set</a:t>
                </a:r>
                <a:r>
                  <a:rPr lang="en-US" altLang="zh-CN" sz="2400">
                    <a:ea typeface="等线"/>
                  </a:rPr>
                  <a:t>(k, </a:t>
                </a:r>
                <a:r>
                  <a:rPr lang="en-US" altLang="zh-CN" sz="2400" err="1">
                    <a:ea typeface="等线"/>
                  </a:rPr>
                  <a:t>i</a:t>
                </a:r>
                <a:r>
                  <a:rPr lang="en-US" altLang="zh-CN" sz="2400" baseline="30000" err="1">
                    <a:ea typeface="等线"/>
                  </a:rPr>
                  <a:t>th</a:t>
                </a:r>
                <a:r>
                  <a:rPr lang="en-US" altLang="zh-CN" sz="2400">
                    <a:ea typeface="等线"/>
                  </a:rPr>
                  <a:t>)</a:t>
                </a:r>
                <a:endParaRPr lang="en-US" altLang="zh-CN" sz="2400">
                  <a:latin typeface="NimbusMonL"/>
                  <a:ea typeface="等线"/>
                </a:endParaRPr>
              </a:p>
              <a:p>
                <a:r>
                  <a:rPr lang="en-US" altLang="zh-CN" sz="2400">
                    <a:latin typeface="NimbusMonL"/>
                    <a:ea typeface="等线"/>
                  </a:rPr>
                  <a:t>    …</a:t>
                </a:r>
              </a:p>
              <a:p>
                <a:r>
                  <a:rPr lang="en-US" altLang="zh-CN" sz="2400">
                    <a:latin typeface="NimbusMonL"/>
                    <a:ea typeface="等线"/>
                  </a:rPr>
                  <a:t>}</a:t>
                </a:r>
                <a:endParaRPr lang="en-US" sz="2400">
                  <a:ea typeface="等线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02E2A75-2E5C-C743-A727-02DD1B71B1DA}"/>
                  </a:ext>
                </a:extLst>
              </p:cNvPr>
              <p:cNvSpPr txBox="1"/>
              <p:nvPr/>
            </p:nvSpPr>
            <p:spPr>
              <a:xfrm>
                <a:off x="1666715" y="4573936"/>
                <a:ext cx="3487271" cy="64633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US" altLang="zh-CN" b="1" i="1">
                    <a:ea typeface="等线"/>
                  </a:rPr>
                  <a:t>Constant-time Montgomery ladder implementation </a:t>
                </a:r>
                <a:endParaRPr lang="en-US" b="1" i="1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9F916311-0805-1B43-877A-B42899FA0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1023065" cy="1325563"/>
          </a:xfrm>
        </p:spPr>
        <p:txBody>
          <a:bodyPr>
            <a:normAutofit/>
          </a:bodyPr>
          <a:lstStyle/>
          <a:p>
            <a:r>
              <a:rPr lang="en-US" altLang="zh-CN" sz="3200">
                <a:latin typeface="Songti TC" panose="02010600040101010101" pitchFamily="2" charset="-120"/>
                <a:ea typeface="Songti TC" panose="02010600040101010101" pitchFamily="2" charset="-120"/>
              </a:rPr>
              <a:t>Dictionary</a:t>
            </a:r>
            <a:r>
              <a:rPr lang="zh-CN" altLang="en-US" sz="32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3200">
                <a:latin typeface="Songti TC" panose="02010600040101010101" pitchFamily="2" charset="-120"/>
                <a:ea typeface="Songti TC" panose="02010600040101010101" pitchFamily="2" charset="-120"/>
              </a:rPr>
              <a:t>Attacks</a:t>
            </a:r>
            <a:r>
              <a:rPr lang="zh-CN" altLang="en-US" sz="32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3200">
                <a:latin typeface="Songti TC" panose="02010600040101010101" pitchFamily="2" charset="-120"/>
                <a:ea typeface="Songti TC" panose="02010600040101010101" pitchFamily="2" charset="-120"/>
              </a:rPr>
              <a:t>Case</a:t>
            </a:r>
            <a:r>
              <a:rPr lang="zh-CN" altLang="en-US" sz="32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3200">
                <a:latin typeface="Songti TC" panose="02010600040101010101" pitchFamily="2" charset="-120"/>
                <a:ea typeface="Songti TC" panose="02010600040101010101" pitchFamily="2" charset="-120"/>
              </a:rPr>
              <a:t>Study#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1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–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Steal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ECDSA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Nonce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via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 err="1">
                <a:solidFill>
                  <a:schemeClr val="accent4">
                    <a:lumMod val="60000"/>
                    <a:lumOff val="40000"/>
                  </a:schemeClr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pt_regs</a:t>
            </a:r>
            <a:endParaRPr lang="en-CN" sz="2800">
              <a:solidFill>
                <a:schemeClr val="accent4">
                  <a:lumMod val="60000"/>
                  <a:lumOff val="40000"/>
                </a:schemeClr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102D61-2EDD-D943-A140-93EB8083B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22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2788242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B791B9-C734-5947-9D0D-99FEBBF63ED6}"/>
              </a:ext>
            </a:extLst>
          </p:cNvPr>
          <p:cNvGrpSpPr/>
          <p:nvPr/>
        </p:nvGrpSpPr>
        <p:grpSpPr>
          <a:xfrm>
            <a:off x="997398" y="1542771"/>
            <a:ext cx="4890246" cy="4835729"/>
            <a:chOff x="997398" y="1542771"/>
            <a:chExt cx="4890246" cy="483572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000114-0CC4-C14D-9584-CC13D4DCAFC8}"/>
                </a:ext>
              </a:extLst>
            </p:cNvPr>
            <p:cNvSpPr txBox="1"/>
            <p:nvPr/>
          </p:nvSpPr>
          <p:spPr>
            <a:xfrm>
              <a:off x="1884904" y="5578280"/>
              <a:ext cx="34425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/>
                <a:t>gPA</a:t>
              </a:r>
              <a:r>
                <a:rPr lang="en-US" altLang="zh-CN" sz="2000" baseline="-25000"/>
                <a:t>1</a:t>
              </a:r>
              <a:r>
                <a:rPr lang="en-US" altLang="zh-CN" sz="2000"/>
                <a:t>:</a:t>
              </a:r>
              <a:r>
                <a:rPr lang="zh-CN" altLang="en-US" sz="2000"/>
                <a:t> </a:t>
              </a:r>
              <a:r>
                <a:rPr lang="en-US" altLang="zh-CN" sz="2000">
                  <a:solidFill>
                    <a:schemeClr val="accent6">
                      <a:lumMod val="75000"/>
                    </a:schemeClr>
                  </a:solidFill>
                </a:rPr>
                <a:t>F1 </a:t>
              </a:r>
              <a:r>
                <a:rPr lang="en-US" altLang="zh-CN" sz="2000" err="1"/>
                <a:t>BN_is_bit_set</a:t>
              </a:r>
              <a:r>
                <a:rPr lang="en-US" altLang="zh-CN" sz="2000"/>
                <a:t>()</a:t>
              </a:r>
              <a:endParaRPr lang="en-CN" sz="20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0003334-3E96-CA40-8573-146B6F57D8C1}"/>
                </a:ext>
              </a:extLst>
            </p:cNvPr>
            <p:cNvSpPr txBox="1"/>
            <p:nvPr/>
          </p:nvSpPr>
          <p:spPr>
            <a:xfrm>
              <a:off x="1884904" y="5978390"/>
              <a:ext cx="37063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/>
                <a:t>gPA</a:t>
              </a:r>
              <a:r>
                <a:rPr lang="en-US" altLang="zh-CN" sz="2000" baseline="-25000"/>
                <a:t>2</a:t>
              </a:r>
              <a:r>
                <a:rPr lang="en-US" altLang="zh-CN" sz="2000"/>
                <a:t>:</a:t>
              </a:r>
              <a:r>
                <a:rPr lang="zh-CN" altLang="en-US" sz="2000"/>
                <a:t> </a:t>
              </a:r>
              <a:r>
                <a:rPr lang="en-US" altLang="zh-CN" sz="2000">
                  <a:solidFill>
                    <a:schemeClr val="accent5">
                      <a:lumMod val="75000"/>
                    </a:schemeClr>
                  </a:solidFill>
                </a:rPr>
                <a:t>F2</a:t>
              </a:r>
              <a:r>
                <a:rPr lang="zh-CN" altLang="en-US" sz="200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2000" err="1">
                  <a:latin typeface="NimbusMonL"/>
                </a:rPr>
                <a:t>ec_scalar_mul_ladder</a:t>
              </a:r>
              <a:r>
                <a:rPr lang="en-US" sz="2000">
                  <a:latin typeface="NimbusMonL"/>
                </a:rPr>
                <a:t>() </a:t>
              </a:r>
              <a:endParaRPr lang="en-CN" sz="200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41EAAA2-F714-F74D-AF18-444432F23B89}"/>
                </a:ext>
              </a:extLst>
            </p:cNvPr>
            <p:cNvGrpSpPr/>
            <p:nvPr/>
          </p:nvGrpSpPr>
          <p:grpSpPr>
            <a:xfrm>
              <a:off x="997398" y="1542771"/>
              <a:ext cx="4890246" cy="4035509"/>
              <a:chOff x="997398" y="1542771"/>
              <a:chExt cx="4890246" cy="403550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FF057E8-0B80-6741-8794-2C61E0A94766}"/>
                  </a:ext>
                </a:extLst>
              </p:cNvPr>
              <p:cNvSpPr/>
              <p:nvPr/>
            </p:nvSpPr>
            <p:spPr>
              <a:xfrm>
                <a:off x="997398" y="1542771"/>
                <a:ext cx="4890246" cy="4035509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22CD8B5-71E4-1C47-9786-DC0322B667C8}"/>
                  </a:ext>
                </a:extLst>
              </p:cNvPr>
              <p:cNvSpPr/>
              <p:nvPr/>
            </p:nvSpPr>
            <p:spPr>
              <a:xfrm>
                <a:off x="1666715" y="1896280"/>
                <a:ext cx="3567643" cy="2739211"/>
              </a:xfrm>
              <a:prstGeom prst="rect">
                <a:avLst/>
              </a:prstGeom>
            </p:spPr>
            <p:txBody>
              <a:bodyPr wrap="none" lIns="91440" tIns="45720" rIns="91440" bIns="45720" anchor="t">
                <a:spAutoFit/>
              </a:bodyPr>
              <a:lstStyle/>
              <a:p>
                <a:r>
                  <a:rPr lang="en-US" altLang="zh-CN" sz="2400">
                    <a:latin typeface="NimbusMonL"/>
                    <a:ea typeface="等线"/>
                  </a:rPr>
                  <a:t>For loop inside </a:t>
                </a:r>
              </a:p>
              <a:p>
                <a:r>
                  <a:rPr lang="en-US" altLang="zh-CN" sz="2400">
                    <a:solidFill>
                      <a:schemeClr val="accent5">
                        <a:lumMod val="75000"/>
                      </a:schemeClr>
                    </a:solidFill>
                    <a:ea typeface="等线"/>
                  </a:rPr>
                  <a:t>F2</a:t>
                </a:r>
                <a:r>
                  <a:rPr lang="zh-CN" altLang="en-US" sz="2400">
                    <a:solidFill>
                      <a:schemeClr val="bg1"/>
                    </a:solidFill>
                    <a:ea typeface="等线"/>
                  </a:rPr>
                  <a:t> </a:t>
                </a:r>
                <a:r>
                  <a:rPr lang="en-US" sz="2400" err="1">
                    <a:latin typeface="NimbusMonL"/>
                  </a:rPr>
                  <a:t>ec_scalar_mul_ladder</a:t>
                </a:r>
                <a:r>
                  <a:rPr lang="en-US" sz="2400">
                    <a:latin typeface="NimbusMonL"/>
                  </a:rPr>
                  <a:t>(</a:t>
                </a:r>
                <a:r>
                  <a:rPr lang="en-US" sz="2800">
                    <a:latin typeface="NimbusMonL"/>
                  </a:rPr>
                  <a:t>)</a:t>
                </a:r>
                <a:r>
                  <a:rPr lang="en-US" sz="2400">
                    <a:solidFill>
                      <a:schemeClr val="bg1"/>
                    </a:solidFill>
                    <a:latin typeface="NimbusMonL"/>
                  </a:rPr>
                  <a:t> </a:t>
                </a:r>
                <a:endParaRPr lang="en-US" altLang="zh-CN" sz="2400">
                  <a:solidFill>
                    <a:schemeClr val="bg1"/>
                  </a:solidFill>
                  <a:latin typeface="NimbusMonL"/>
                </a:endParaRPr>
              </a:p>
              <a:p>
                <a:r>
                  <a:rPr lang="en-US" altLang="zh-CN" sz="2400">
                    <a:latin typeface="NimbusMonL"/>
                    <a:ea typeface="等线"/>
                  </a:rPr>
                  <a:t>{</a:t>
                </a:r>
              </a:p>
              <a:p>
                <a:r>
                  <a:rPr lang="en-US" altLang="zh-CN" sz="2400">
                    <a:solidFill>
                      <a:schemeClr val="bg1"/>
                    </a:solidFill>
                    <a:latin typeface="NimbusMonL"/>
                    <a:ea typeface="等线"/>
                  </a:rPr>
                  <a:t>  </a:t>
                </a:r>
                <a:r>
                  <a:rPr lang="en-US" altLang="zh-CN" sz="2400">
                    <a:latin typeface="NimbusMonL"/>
                    <a:ea typeface="等线"/>
                  </a:rPr>
                  <a:t>  …</a:t>
                </a:r>
              </a:p>
              <a:p>
                <a:r>
                  <a:rPr lang="en-US" altLang="zh-CN" sz="2400">
                    <a:solidFill>
                      <a:schemeClr val="bg1"/>
                    </a:solidFill>
                    <a:latin typeface="NimbusMonL"/>
                    <a:ea typeface="等线"/>
                  </a:rPr>
                  <a:t>    </a:t>
                </a:r>
                <a:r>
                  <a:rPr lang="en-US" altLang="zh-CN" sz="2400">
                    <a:solidFill>
                      <a:schemeClr val="accent6">
                        <a:lumMod val="75000"/>
                      </a:schemeClr>
                    </a:solidFill>
                    <a:ea typeface="等线"/>
                  </a:rPr>
                  <a:t>F1</a:t>
                </a:r>
                <a:r>
                  <a:rPr lang="en-US" altLang="zh-CN" sz="2400">
                    <a:solidFill>
                      <a:schemeClr val="bg1"/>
                    </a:solidFill>
                    <a:ea typeface="等线"/>
                  </a:rPr>
                  <a:t> </a:t>
                </a:r>
                <a:r>
                  <a:rPr lang="en-US" altLang="zh-CN" sz="2400" err="1">
                    <a:ea typeface="等线"/>
                  </a:rPr>
                  <a:t>BN_is_bit_set</a:t>
                </a:r>
                <a:r>
                  <a:rPr lang="en-US" altLang="zh-CN" sz="2400">
                    <a:ea typeface="等线"/>
                  </a:rPr>
                  <a:t>(k, </a:t>
                </a:r>
                <a:r>
                  <a:rPr lang="en-US" altLang="zh-CN" sz="2400" err="1">
                    <a:ea typeface="等线"/>
                  </a:rPr>
                  <a:t>i</a:t>
                </a:r>
                <a:r>
                  <a:rPr lang="en-US" altLang="zh-CN" sz="2400" baseline="30000" err="1">
                    <a:ea typeface="等线"/>
                  </a:rPr>
                  <a:t>th</a:t>
                </a:r>
                <a:r>
                  <a:rPr lang="en-US" altLang="zh-CN" sz="2400">
                    <a:ea typeface="等线"/>
                  </a:rPr>
                  <a:t>)</a:t>
                </a:r>
                <a:endParaRPr lang="en-US" altLang="zh-CN" sz="2400">
                  <a:latin typeface="NimbusMonL"/>
                  <a:ea typeface="等线"/>
                </a:endParaRPr>
              </a:p>
              <a:p>
                <a:r>
                  <a:rPr lang="en-US" altLang="zh-CN" sz="2400">
                    <a:latin typeface="NimbusMonL"/>
                    <a:ea typeface="等线"/>
                  </a:rPr>
                  <a:t>    …</a:t>
                </a:r>
              </a:p>
              <a:p>
                <a:r>
                  <a:rPr lang="en-US" altLang="zh-CN" sz="2400">
                    <a:latin typeface="NimbusMonL"/>
                    <a:ea typeface="等线"/>
                  </a:rPr>
                  <a:t>}</a:t>
                </a:r>
                <a:endParaRPr lang="en-US" sz="2400">
                  <a:ea typeface="等线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FDCDCBC-8364-1A4B-9E59-32FBA8C01D8B}"/>
                  </a:ext>
                </a:extLst>
              </p:cNvPr>
              <p:cNvSpPr txBox="1"/>
              <p:nvPr/>
            </p:nvSpPr>
            <p:spPr>
              <a:xfrm>
                <a:off x="1666715" y="4573936"/>
                <a:ext cx="3487271" cy="64633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US" altLang="zh-CN" b="1" i="1">
                    <a:ea typeface="等线"/>
                  </a:rPr>
                  <a:t>Constant-time Montgomery ladder implementation </a:t>
                </a:r>
                <a:endParaRPr lang="en-US" b="1" i="1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Right Arrow 4">
            <a:extLst>
              <a:ext uri="{FF2B5EF4-FFF2-40B4-BE49-F238E27FC236}">
                <a16:creationId xmlns:a16="http://schemas.microsoft.com/office/drawing/2014/main" id="{9D7E2440-6C84-B94E-B760-A1FFAE3C0C20}"/>
              </a:ext>
            </a:extLst>
          </p:cNvPr>
          <p:cNvSpPr/>
          <p:nvPr/>
        </p:nvSpPr>
        <p:spPr>
          <a:xfrm>
            <a:off x="6096000" y="3507615"/>
            <a:ext cx="654424" cy="47064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4E49195-6AB5-BA42-A6D0-29A2685616ED}"/>
              </a:ext>
            </a:extLst>
          </p:cNvPr>
          <p:cNvSpPr/>
          <p:nvPr/>
        </p:nvSpPr>
        <p:spPr>
          <a:xfrm>
            <a:off x="7871817" y="3799991"/>
            <a:ext cx="502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/>
              <a:t>……</a:t>
            </a:r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8BD2AAA-8B65-0D48-9A34-E75BD5BF5C3F}"/>
              </a:ext>
            </a:extLst>
          </p:cNvPr>
          <p:cNvSpPr/>
          <p:nvPr/>
        </p:nvSpPr>
        <p:spPr>
          <a:xfrm>
            <a:off x="7871817" y="5636986"/>
            <a:ext cx="502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/>
              <a:t>……</a:t>
            </a:r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1F6F24-5698-524B-8371-2362DFF302A6}"/>
              </a:ext>
            </a:extLst>
          </p:cNvPr>
          <p:cNvSpPr txBox="1"/>
          <p:nvPr/>
        </p:nvSpPr>
        <p:spPr>
          <a:xfrm>
            <a:off x="7215379" y="4251475"/>
            <a:ext cx="1737992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/>
              <a:t>NPF</a:t>
            </a:r>
            <a:r>
              <a:rPr lang="zh-CN" altLang="en-US" sz="2000"/>
              <a:t> </a:t>
            </a:r>
            <a:r>
              <a:rPr lang="en-US" altLang="zh-CN" sz="2000"/>
              <a:t>of</a:t>
            </a:r>
            <a:r>
              <a:rPr lang="zh-CN" altLang="en-US" sz="2000"/>
              <a:t> </a:t>
            </a:r>
            <a:r>
              <a:rPr lang="en-US" altLang="zh-CN" sz="2000">
                <a:solidFill>
                  <a:schemeClr val="accent6">
                    <a:lumMod val="75000"/>
                  </a:schemeClr>
                </a:solidFill>
              </a:rPr>
              <a:t>F1 </a:t>
            </a:r>
            <a:r>
              <a:rPr lang="en-US" altLang="zh-CN" sz="2000"/>
              <a:t>gPA</a:t>
            </a:r>
            <a:r>
              <a:rPr lang="en-US" altLang="zh-CN" sz="2000" baseline="-25000"/>
              <a:t>1</a:t>
            </a:r>
            <a:r>
              <a:rPr lang="zh-CN" altLang="en-US" sz="2000" baseline="-25000"/>
              <a:t> </a:t>
            </a:r>
            <a:endParaRPr lang="en-CN" sz="20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6283171-6471-8B4C-B660-CB9FB0F2DB83}"/>
              </a:ext>
            </a:extLst>
          </p:cNvPr>
          <p:cNvSpPr txBox="1"/>
          <p:nvPr/>
        </p:nvSpPr>
        <p:spPr>
          <a:xfrm>
            <a:off x="7224313" y="4901120"/>
            <a:ext cx="1737993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/>
              <a:t>NPF</a:t>
            </a:r>
            <a:r>
              <a:rPr lang="zh-CN" altLang="en-US" sz="2000"/>
              <a:t> </a:t>
            </a:r>
            <a:r>
              <a:rPr lang="en-US" altLang="zh-CN" sz="2000"/>
              <a:t>of</a:t>
            </a:r>
            <a:r>
              <a:rPr lang="zh-CN" altLang="en-US" sz="2000"/>
              <a:t> </a:t>
            </a:r>
            <a:r>
              <a:rPr lang="en-US" altLang="zh-CN" sz="2000">
                <a:solidFill>
                  <a:schemeClr val="accent5">
                    <a:lumMod val="75000"/>
                  </a:schemeClr>
                </a:solidFill>
              </a:rPr>
              <a:t>F2 </a:t>
            </a:r>
            <a:r>
              <a:rPr lang="en-US" altLang="zh-CN" sz="2000"/>
              <a:t>gPA</a:t>
            </a:r>
            <a:r>
              <a:rPr lang="en-US" altLang="zh-CN" sz="2000" baseline="-25000"/>
              <a:t>2</a:t>
            </a:r>
            <a:endParaRPr lang="en-CN" sz="20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D8D468-71CE-624C-A3B9-BDE0C88F3B8E}"/>
              </a:ext>
            </a:extLst>
          </p:cNvPr>
          <p:cNvSpPr txBox="1"/>
          <p:nvPr/>
        </p:nvSpPr>
        <p:spPr>
          <a:xfrm>
            <a:off x="5534440" y="4036032"/>
            <a:ext cx="1909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Unset</a:t>
            </a:r>
          </a:p>
          <a:p>
            <a:pPr algn="ctr"/>
            <a:r>
              <a:rPr lang="en-US" sz="2400" b="1"/>
              <a:t>P bit</a:t>
            </a:r>
            <a:endParaRPr lang="en-CN" sz="2400" b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7AF7D2-3B57-C34D-93DF-92B42C6B0CB0}"/>
              </a:ext>
            </a:extLst>
          </p:cNvPr>
          <p:cNvSpPr txBox="1"/>
          <p:nvPr/>
        </p:nvSpPr>
        <p:spPr>
          <a:xfrm>
            <a:off x="7224315" y="2696182"/>
            <a:ext cx="1737992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/>
              <a:t>NPF</a:t>
            </a:r>
            <a:r>
              <a:rPr lang="zh-CN" altLang="en-US" sz="2000"/>
              <a:t> </a:t>
            </a:r>
            <a:r>
              <a:rPr lang="en-US" altLang="zh-CN" sz="2000"/>
              <a:t>of</a:t>
            </a:r>
            <a:r>
              <a:rPr lang="zh-CN" altLang="en-US" sz="2000"/>
              <a:t> </a:t>
            </a:r>
            <a:r>
              <a:rPr lang="en-US" altLang="zh-CN" sz="2000">
                <a:solidFill>
                  <a:schemeClr val="accent6">
                    <a:lumMod val="75000"/>
                  </a:schemeClr>
                </a:solidFill>
              </a:rPr>
              <a:t>F1 </a:t>
            </a:r>
            <a:r>
              <a:rPr lang="en-US" altLang="zh-CN" sz="2000"/>
              <a:t>gPA</a:t>
            </a:r>
            <a:r>
              <a:rPr lang="en-US" altLang="zh-CN" sz="2000" baseline="-25000"/>
              <a:t>1</a:t>
            </a:r>
            <a:r>
              <a:rPr lang="zh-CN" altLang="en-US" sz="2000" baseline="-25000">
                <a:solidFill>
                  <a:schemeClr val="bg1"/>
                </a:solidFill>
              </a:rPr>
              <a:t> </a:t>
            </a:r>
            <a:endParaRPr lang="en-CN" sz="200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63BC4B-05CF-3648-AEBD-3EB5B386F66A}"/>
              </a:ext>
            </a:extLst>
          </p:cNvPr>
          <p:cNvSpPr txBox="1"/>
          <p:nvPr/>
        </p:nvSpPr>
        <p:spPr>
          <a:xfrm>
            <a:off x="7224314" y="3372456"/>
            <a:ext cx="1737993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/>
              <a:t>NPF</a:t>
            </a:r>
            <a:r>
              <a:rPr lang="zh-CN" altLang="en-US" sz="2000"/>
              <a:t> </a:t>
            </a:r>
            <a:r>
              <a:rPr lang="en-US" altLang="zh-CN" sz="2000"/>
              <a:t>of</a:t>
            </a:r>
            <a:r>
              <a:rPr lang="zh-CN" altLang="en-US" sz="2000"/>
              <a:t> </a:t>
            </a:r>
            <a:r>
              <a:rPr lang="en-US" altLang="zh-CN" sz="2000">
                <a:solidFill>
                  <a:schemeClr val="accent5">
                    <a:lumMod val="75000"/>
                  </a:schemeClr>
                </a:solidFill>
              </a:rPr>
              <a:t>F2 </a:t>
            </a:r>
            <a:r>
              <a:rPr lang="en-US" altLang="zh-CN" sz="2000"/>
              <a:t>gPA</a:t>
            </a:r>
            <a:r>
              <a:rPr lang="en-US" altLang="zh-CN" sz="2000" baseline="-25000"/>
              <a:t>2</a:t>
            </a:r>
            <a:endParaRPr lang="en-CN" sz="20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48446DB-8A80-F840-BF10-B8EA59D00F53}"/>
              </a:ext>
            </a:extLst>
          </p:cNvPr>
          <p:cNvSpPr txBox="1"/>
          <p:nvPr/>
        </p:nvSpPr>
        <p:spPr>
          <a:xfrm>
            <a:off x="7224314" y="2119488"/>
            <a:ext cx="1737993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 sz="2000">
                <a:ea typeface="等线"/>
              </a:rPr>
              <a:t>NPF</a:t>
            </a:r>
            <a:r>
              <a:rPr lang="zh-CN" altLang="en-US" sz="2000">
                <a:ea typeface="等线"/>
              </a:rPr>
              <a:t> </a:t>
            </a:r>
            <a:r>
              <a:rPr lang="en-US" altLang="zh-CN" sz="2000">
                <a:ea typeface="等线"/>
              </a:rPr>
              <a:t>of</a:t>
            </a:r>
            <a:r>
              <a:rPr lang="zh-CN" altLang="en-US" sz="2000">
                <a:solidFill>
                  <a:schemeClr val="bg1"/>
                </a:solidFill>
                <a:ea typeface="等线"/>
              </a:rPr>
              <a:t> </a:t>
            </a:r>
            <a:r>
              <a:rPr lang="en-US" altLang="zh-CN" sz="2000">
                <a:solidFill>
                  <a:schemeClr val="accent5">
                    <a:lumMod val="75000"/>
                  </a:schemeClr>
                </a:solidFill>
                <a:ea typeface="等线"/>
              </a:rPr>
              <a:t>F2 </a:t>
            </a:r>
            <a:r>
              <a:rPr lang="en-US" altLang="zh-CN" sz="2000">
                <a:ea typeface="等线"/>
              </a:rPr>
              <a:t>gPA</a:t>
            </a:r>
            <a:r>
              <a:rPr lang="en-US" altLang="zh-CN" sz="2000" baseline="-25000">
                <a:ea typeface="等线"/>
              </a:rPr>
              <a:t>2</a:t>
            </a:r>
            <a:endParaRPr lang="en-US" sz="2000">
              <a:ea typeface="等线"/>
              <a:cs typeface="Calibri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65851CE-82C8-1543-BF21-4E61048E1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1023065" cy="1325563"/>
          </a:xfrm>
        </p:spPr>
        <p:txBody>
          <a:bodyPr>
            <a:normAutofit/>
          </a:bodyPr>
          <a:lstStyle/>
          <a:p>
            <a:r>
              <a:rPr lang="en-US" altLang="zh-CN" sz="3200">
                <a:latin typeface="Songti TC" panose="02010600040101010101" pitchFamily="2" charset="-120"/>
                <a:ea typeface="Songti TC" panose="02010600040101010101" pitchFamily="2" charset="-120"/>
              </a:rPr>
              <a:t>Dictionary</a:t>
            </a:r>
            <a:r>
              <a:rPr lang="zh-CN" altLang="en-US" sz="32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3200">
                <a:latin typeface="Songti TC" panose="02010600040101010101" pitchFamily="2" charset="-120"/>
                <a:ea typeface="Songti TC" panose="02010600040101010101" pitchFamily="2" charset="-120"/>
              </a:rPr>
              <a:t>Attacks</a:t>
            </a:r>
            <a:r>
              <a:rPr lang="zh-CN" altLang="en-US" sz="32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3200">
                <a:latin typeface="Songti TC" panose="02010600040101010101" pitchFamily="2" charset="-120"/>
                <a:ea typeface="Songti TC" panose="02010600040101010101" pitchFamily="2" charset="-120"/>
              </a:rPr>
              <a:t>Case</a:t>
            </a:r>
            <a:r>
              <a:rPr lang="zh-CN" altLang="en-US" sz="32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3200">
                <a:latin typeface="Songti TC" panose="02010600040101010101" pitchFamily="2" charset="-120"/>
                <a:ea typeface="Songti TC" panose="02010600040101010101" pitchFamily="2" charset="-120"/>
              </a:rPr>
              <a:t>Study#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1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–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Steal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ECDSA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Nonce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via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 err="1">
                <a:solidFill>
                  <a:schemeClr val="accent4">
                    <a:lumMod val="60000"/>
                    <a:lumOff val="40000"/>
                  </a:schemeClr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pt_regs</a:t>
            </a:r>
            <a:endParaRPr lang="en-CN" sz="2800">
              <a:solidFill>
                <a:schemeClr val="accent4">
                  <a:lumMod val="60000"/>
                  <a:lumOff val="40000"/>
                </a:schemeClr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499826-A60F-FD4C-92BB-C02C25568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23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2987053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D053500-7BCD-7547-9032-961B34C9F091}"/>
              </a:ext>
            </a:extLst>
          </p:cNvPr>
          <p:cNvSpPr txBox="1"/>
          <p:nvPr/>
        </p:nvSpPr>
        <p:spPr>
          <a:xfrm>
            <a:off x="7493898" y="2588777"/>
            <a:ext cx="3700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endParaRPr lang="en-US" altLang="zh-CN" sz="2400"/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2400"/>
              <a:t>Step3:</a:t>
            </a:r>
            <a:r>
              <a:rPr lang="zh-CN" altLang="en-US" sz="2400"/>
              <a:t> </a:t>
            </a:r>
            <a:endParaRPr lang="en-US" altLang="zh-CN" sz="2400"/>
          </a:p>
          <a:p>
            <a:r>
              <a:rPr lang="zh-CN" altLang="en-US" sz="2400"/>
              <a:t>    </a:t>
            </a:r>
            <a:r>
              <a:rPr lang="en-US" altLang="zh-CN" sz="2400"/>
              <a:t>Get ciphertext at certain execution points.</a:t>
            </a:r>
          </a:p>
          <a:p>
            <a:endParaRPr lang="en-US" sz="2400"/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CN" sz="24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97F54BF-D8E2-7A46-B418-5A64E9C97656}"/>
              </a:ext>
            </a:extLst>
          </p:cNvPr>
          <p:cNvGrpSpPr/>
          <p:nvPr/>
        </p:nvGrpSpPr>
        <p:grpSpPr>
          <a:xfrm>
            <a:off x="997398" y="1542771"/>
            <a:ext cx="4890246" cy="4835729"/>
            <a:chOff x="997398" y="1542771"/>
            <a:chExt cx="4890246" cy="483572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58D8A4B-4F75-2640-82C4-9B20ED7EE8AA}"/>
                </a:ext>
              </a:extLst>
            </p:cNvPr>
            <p:cNvSpPr txBox="1"/>
            <p:nvPr/>
          </p:nvSpPr>
          <p:spPr>
            <a:xfrm>
              <a:off x="1884904" y="5578280"/>
              <a:ext cx="34425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/>
                <a:t>gPA</a:t>
              </a:r>
              <a:r>
                <a:rPr lang="en-US" altLang="zh-CN" sz="2000" baseline="-25000"/>
                <a:t>1</a:t>
              </a:r>
              <a:r>
                <a:rPr lang="en-US" altLang="zh-CN" sz="2000"/>
                <a:t>:</a:t>
              </a:r>
              <a:r>
                <a:rPr lang="zh-CN" altLang="en-US" sz="2000"/>
                <a:t> </a:t>
              </a:r>
              <a:r>
                <a:rPr lang="en-US" altLang="zh-CN" sz="2000">
                  <a:solidFill>
                    <a:schemeClr val="accent6">
                      <a:lumMod val="75000"/>
                    </a:schemeClr>
                  </a:solidFill>
                </a:rPr>
                <a:t>F1 </a:t>
              </a:r>
              <a:r>
                <a:rPr lang="en-US" altLang="zh-CN" sz="2000" err="1"/>
                <a:t>BN_is_bit_set</a:t>
              </a:r>
              <a:r>
                <a:rPr lang="en-US" altLang="zh-CN" sz="2000"/>
                <a:t>()</a:t>
              </a:r>
              <a:endParaRPr lang="en-CN" sz="20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FB5BF49-DE29-CD4B-8201-AE7018B353B3}"/>
                </a:ext>
              </a:extLst>
            </p:cNvPr>
            <p:cNvSpPr txBox="1"/>
            <p:nvPr/>
          </p:nvSpPr>
          <p:spPr>
            <a:xfrm>
              <a:off x="1884904" y="5978390"/>
              <a:ext cx="37063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/>
                <a:t>gPA</a:t>
              </a:r>
              <a:r>
                <a:rPr lang="en-US" altLang="zh-CN" sz="2000" baseline="-25000"/>
                <a:t>2</a:t>
              </a:r>
              <a:r>
                <a:rPr lang="en-US" altLang="zh-CN" sz="2000"/>
                <a:t>:</a:t>
              </a:r>
              <a:r>
                <a:rPr lang="zh-CN" altLang="en-US" sz="2000"/>
                <a:t> </a:t>
              </a:r>
              <a:r>
                <a:rPr lang="en-US" altLang="zh-CN" sz="2000">
                  <a:solidFill>
                    <a:schemeClr val="accent5">
                      <a:lumMod val="75000"/>
                    </a:schemeClr>
                  </a:solidFill>
                </a:rPr>
                <a:t>F2</a:t>
              </a:r>
              <a:r>
                <a:rPr lang="zh-CN" altLang="en-US" sz="200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2000" err="1">
                  <a:latin typeface="NimbusMonL"/>
                </a:rPr>
                <a:t>ec_scalar_mul_ladder</a:t>
              </a:r>
              <a:r>
                <a:rPr lang="en-US" sz="2000">
                  <a:latin typeface="NimbusMonL"/>
                </a:rPr>
                <a:t>() </a:t>
              </a:r>
              <a:endParaRPr lang="en-CN" sz="2000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5A28C6C-CDBE-7044-AFF2-C3ED062522FB}"/>
                </a:ext>
              </a:extLst>
            </p:cNvPr>
            <p:cNvGrpSpPr/>
            <p:nvPr/>
          </p:nvGrpSpPr>
          <p:grpSpPr>
            <a:xfrm>
              <a:off x="997398" y="1542771"/>
              <a:ext cx="4890246" cy="4035509"/>
              <a:chOff x="997398" y="1542771"/>
              <a:chExt cx="4890246" cy="4035509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CE3A89D-92EA-D746-B548-E25CF4892622}"/>
                  </a:ext>
                </a:extLst>
              </p:cNvPr>
              <p:cNvSpPr/>
              <p:nvPr/>
            </p:nvSpPr>
            <p:spPr>
              <a:xfrm>
                <a:off x="997398" y="1542771"/>
                <a:ext cx="4890246" cy="4035509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2AF7BAF-E37A-3E4A-9EED-1845024D76B7}"/>
                  </a:ext>
                </a:extLst>
              </p:cNvPr>
              <p:cNvSpPr/>
              <p:nvPr/>
            </p:nvSpPr>
            <p:spPr>
              <a:xfrm>
                <a:off x="1666715" y="1896280"/>
                <a:ext cx="3567643" cy="2739211"/>
              </a:xfrm>
              <a:prstGeom prst="rect">
                <a:avLst/>
              </a:prstGeom>
            </p:spPr>
            <p:txBody>
              <a:bodyPr wrap="none" lIns="91440" tIns="45720" rIns="91440" bIns="45720" anchor="t">
                <a:spAutoFit/>
              </a:bodyPr>
              <a:lstStyle/>
              <a:p>
                <a:r>
                  <a:rPr lang="en-US" altLang="zh-CN" sz="2400">
                    <a:latin typeface="NimbusMonL"/>
                    <a:ea typeface="等线"/>
                  </a:rPr>
                  <a:t>For loop inside </a:t>
                </a:r>
              </a:p>
              <a:p>
                <a:r>
                  <a:rPr lang="en-US" altLang="zh-CN" sz="2400">
                    <a:solidFill>
                      <a:schemeClr val="accent5">
                        <a:lumMod val="75000"/>
                      </a:schemeClr>
                    </a:solidFill>
                    <a:ea typeface="等线"/>
                  </a:rPr>
                  <a:t>F2</a:t>
                </a:r>
                <a:r>
                  <a:rPr lang="zh-CN" altLang="en-US" sz="2400">
                    <a:solidFill>
                      <a:schemeClr val="bg1"/>
                    </a:solidFill>
                    <a:ea typeface="等线"/>
                  </a:rPr>
                  <a:t> </a:t>
                </a:r>
                <a:r>
                  <a:rPr lang="en-US" sz="2400" err="1">
                    <a:latin typeface="NimbusMonL"/>
                  </a:rPr>
                  <a:t>ec_scalar_mul_ladder</a:t>
                </a:r>
                <a:r>
                  <a:rPr lang="en-US" sz="2400">
                    <a:latin typeface="NimbusMonL"/>
                  </a:rPr>
                  <a:t>(</a:t>
                </a:r>
                <a:r>
                  <a:rPr lang="en-US" sz="2800">
                    <a:latin typeface="NimbusMonL"/>
                  </a:rPr>
                  <a:t>)</a:t>
                </a:r>
                <a:r>
                  <a:rPr lang="en-US" sz="2400">
                    <a:solidFill>
                      <a:schemeClr val="bg1"/>
                    </a:solidFill>
                    <a:latin typeface="NimbusMonL"/>
                  </a:rPr>
                  <a:t> </a:t>
                </a:r>
                <a:endParaRPr lang="en-US" altLang="zh-CN" sz="2400">
                  <a:solidFill>
                    <a:schemeClr val="bg1"/>
                  </a:solidFill>
                  <a:latin typeface="NimbusMonL"/>
                </a:endParaRPr>
              </a:p>
              <a:p>
                <a:r>
                  <a:rPr lang="en-US" altLang="zh-CN" sz="2400">
                    <a:latin typeface="NimbusMonL"/>
                    <a:ea typeface="等线"/>
                  </a:rPr>
                  <a:t>{</a:t>
                </a:r>
              </a:p>
              <a:p>
                <a:r>
                  <a:rPr lang="en-US" altLang="zh-CN" sz="2400">
                    <a:solidFill>
                      <a:schemeClr val="bg1"/>
                    </a:solidFill>
                    <a:latin typeface="NimbusMonL"/>
                    <a:ea typeface="等线"/>
                  </a:rPr>
                  <a:t>  </a:t>
                </a:r>
                <a:r>
                  <a:rPr lang="en-US" altLang="zh-CN" sz="2400">
                    <a:latin typeface="NimbusMonL"/>
                    <a:ea typeface="等线"/>
                  </a:rPr>
                  <a:t>  …</a:t>
                </a:r>
              </a:p>
              <a:p>
                <a:r>
                  <a:rPr lang="en-US" altLang="zh-CN" sz="2400">
                    <a:solidFill>
                      <a:schemeClr val="bg1"/>
                    </a:solidFill>
                    <a:latin typeface="NimbusMonL"/>
                    <a:ea typeface="等线"/>
                  </a:rPr>
                  <a:t>    </a:t>
                </a:r>
                <a:r>
                  <a:rPr lang="en-US" altLang="zh-CN" sz="2400">
                    <a:solidFill>
                      <a:schemeClr val="accent6">
                        <a:lumMod val="75000"/>
                      </a:schemeClr>
                    </a:solidFill>
                    <a:ea typeface="等线"/>
                  </a:rPr>
                  <a:t>F1</a:t>
                </a:r>
                <a:r>
                  <a:rPr lang="en-US" altLang="zh-CN" sz="2400">
                    <a:solidFill>
                      <a:schemeClr val="bg1"/>
                    </a:solidFill>
                    <a:ea typeface="等线"/>
                  </a:rPr>
                  <a:t> </a:t>
                </a:r>
                <a:r>
                  <a:rPr lang="en-US" altLang="zh-CN" sz="2400" err="1">
                    <a:ea typeface="等线"/>
                  </a:rPr>
                  <a:t>BN_is_bit_set</a:t>
                </a:r>
                <a:r>
                  <a:rPr lang="en-US" altLang="zh-CN" sz="2400">
                    <a:ea typeface="等线"/>
                  </a:rPr>
                  <a:t>(k, </a:t>
                </a:r>
                <a:r>
                  <a:rPr lang="en-US" altLang="zh-CN" sz="2400" err="1">
                    <a:ea typeface="等线"/>
                  </a:rPr>
                  <a:t>i</a:t>
                </a:r>
                <a:r>
                  <a:rPr lang="en-US" altLang="zh-CN" sz="2400" baseline="30000" err="1">
                    <a:ea typeface="等线"/>
                  </a:rPr>
                  <a:t>th</a:t>
                </a:r>
                <a:r>
                  <a:rPr lang="en-US" altLang="zh-CN" sz="2400">
                    <a:ea typeface="等线"/>
                  </a:rPr>
                  <a:t>)</a:t>
                </a:r>
                <a:endParaRPr lang="en-US" altLang="zh-CN" sz="2400">
                  <a:latin typeface="NimbusMonL"/>
                  <a:ea typeface="等线"/>
                </a:endParaRPr>
              </a:p>
              <a:p>
                <a:r>
                  <a:rPr lang="en-US" altLang="zh-CN" sz="2400">
                    <a:latin typeface="NimbusMonL"/>
                    <a:ea typeface="等线"/>
                  </a:rPr>
                  <a:t>    …</a:t>
                </a:r>
              </a:p>
              <a:p>
                <a:r>
                  <a:rPr lang="en-US" altLang="zh-CN" sz="2400">
                    <a:latin typeface="NimbusMonL"/>
                    <a:ea typeface="等线"/>
                  </a:rPr>
                  <a:t>}</a:t>
                </a:r>
                <a:endParaRPr lang="en-US" sz="2400">
                  <a:ea typeface="等线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05BA18A-18A6-5641-97A9-15907B974630}"/>
                  </a:ext>
                </a:extLst>
              </p:cNvPr>
              <p:cNvSpPr txBox="1"/>
              <p:nvPr/>
            </p:nvSpPr>
            <p:spPr>
              <a:xfrm>
                <a:off x="1666715" y="4573936"/>
                <a:ext cx="3487271" cy="64633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US" altLang="zh-CN" b="1" i="1">
                    <a:ea typeface="等线"/>
                  </a:rPr>
                  <a:t>Constant-time Montgomery ladder implementation </a:t>
                </a:r>
                <a:endParaRPr lang="en-US" b="1" i="1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81A8BF7F-C531-0D45-82B2-6C616C3B5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1023065" cy="1325563"/>
          </a:xfrm>
        </p:spPr>
        <p:txBody>
          <a:bodyPr>
            <a:normAutofit/>
          </a:bodyPr>
          <a:lstStyle/>
          <a:p>
            <a:r>
              <a:rPr lang="en-US" altLang="zh-CN" sz="3200">
                <a:latin typeface="Songti TC" panose="02010600040101010101" pitchFamily="2" charset="-120"/>
                <a:ea typeface="Songti TC" panose="02010600040101010101" pitchFamily="2" charset="-120"/>
              </a:rPr>
              <a:t>Dictionary</a:t>
            </a:r>
            <a:r>
              <a:rPr lang="zh-CN" altLang="en-US" sz="32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3200">
                <a:latin typeface="Songti TC" panose="02010600040101010101" pitchFamily="2" charset="-120"/>
                <a:ea typeface="Songti TC" panose="02010600040101010101" pitchFamily="2" charset="-120"/>
              </a:rPr>
              <a:t>Attacks</a:t>
            </a:r>
            <a:r>
              <a:rPr lang="zh-CN" altLang="en-US" sz="32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3200">
                <a:latin typeface="Songti TC" panose="02010600040101010101" pitchFamily="2" charset="-120"/>
                <a:ea typeface="Songti TC" panose="02010600040101010101" pitchFamily="2" charset="-120"/>
              </a:rPr>
              <a:t>Case</a:t>
            </a:r>
            <a:r>
              <a:rPr lang="zh-CN" altLang="en-US" sz="32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3200">
                <a:latin typeface="Songti TC" panose="02010600040101010101" pitchFamily="2" charset="-120"/>
                <a:ea typeface="Songti TC" panose="02010600040101010101" pitchFamily="2" charset="-120"/>
              </a:rPr>
              <a:t>Study#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1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–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Steal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ECDSA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Nonce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via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 err="1">
                <a:solidFill>
                  <a:schemeClr val="accent4">
                    <a:lumMod val="60000"/>
                    <a:lumOff val="40000"/>
                  </a:schemeClr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pt_regs</a:t>
            </a:r>
            <a:endParaRPr lang="en-CN" sz="2800">
              <a:solidFill>
                <a:schemeClr val="accent4">
                  <a:lumMod val="60000"/>
                  <a:lumOff val="40000"/>
                </a:schemeClr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92D477-315F-AC41-83F1-7D2D358AA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24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8137989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EEF5CB-DFA8-5F4B-B317-9E5E576F92B9}"/>
              </a:ext>
            </a:extLst>
          </p:cNvPr>
          <p:cNvSpPr/>
          <p:nvPr/>
        </p:nvSpPr>
        <p:spPr>
          <a:xfrm>
            <a:off x="9101305" y="2696182"/>
            <a:ext cx="2847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/>
              <a:t>Try</a:t>
            </a:r>
            <a:r>
              <a:rPr lang="zh-CN" altLang="en-US"/>
              <a:t> </a:t>
            </a:r>
            <a:r>
              <a:rPr lang="en-US" altLang="zh-CN"/>
              <a:t>to</a:t>
            </a:r>
            <a:r>
              <a:rPr lang="zh-CN" altLang="en-US"/>
              <a:t> </a:t>
            </a:r>
            <a:r>
              <a:rPr lang="en-US" altLang="zh-CN"/>
              <a:t>call</a:t>
            </a:r>
            <a:r>
              <a:rPr lang="zh-CN" altLang="en-US"/>
              <a:t> </a:t>
            </a:r>
            <a:r>
              <a:rPr lang="en-US" altLang="zh-CN">
                <a:solidFill>
                  <a:schemeClr val="accent6">
                    <a:lumMod val="75000"/>
                  </a:schemeClr>
                </a:solidFill>
              </a:rPr>
              <a:t>F1 </a:t>
            </a:r>
            <a:r>
              <a:rPr lang="en-US" altLang="zh-CN" err="1"/>
              <a:t>BN_is_bit_set</a:t>
            </a:r>
            <a:r>
              <a:rPr lang="en-US" altLang="zh-CN"/>
              <a:t>()</a:t>
            </a:r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4311368-4ADD-B848-823B-CBF49350B535}"/>
              </a:ext>
            </a:extLst>
          </p:cNvPr>
          <p:cNvSpPr/>
          <p:nvPr/>
        </p:nvSpPr>
        <p:spPr>
          <a:xfrm>
            <a:off x="9098547" y="3369320"/>
            <a:ext cx="32356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/>
              <a:t>Finish</a:t>
            </a:r>
            <a:r>
              <a:rPr lang="zh-CN" altLang="en-US"/>
              <a:t> </a:t>
            </a:r>
            <a:r>
              <a:rPr lang="en-US" altLang="zh-CN" err="1"/>
              <a:t>BN_is_bit_set</a:t>
            </a:r>
            <a:r>
              <a:rPr lang="en-US" altLang="zh-CN"/>
              <a:t>(), try</a:t>
            </a:r>
            <a:r>
              <a:rPr lang="zh-CN" altLang="en-US"/>
              <a:t> </a:t>
            </a:r>
            <a:r>
              <a:rPr lang="en-US" altLang="zh-CN"/>
              <a:t>to</a:t>
            </a:r>
            <a:r>
              <a:rPr lang="zh-CN" altLang="en-US"/>
              <a:t> </a:t>
            </a:r>
            <a:r>
              <a:rPr lang="en-US" altLang="zh-CN"/>
              <a:t>return</a:t>
            </a:r>
            <a:r>
              <a:rPr lang="zh-CN" altLang="en-US"/>
              <a:t> </a:t>
            </a:r>
            <a:r>
              <a:rPr lang="en-US" altLang="zh-CN"/>
              <a:t>to</a:t>
            </a:r>
            <a:r>
              <a:rPr lang="zh-CN" altLang="en-US"/>
              <a:t> </a:t>
            </a:r>
            <a:r>
              <a:rPr lang="en-US" altLang="zh-CN">
                <a:solidFill>
                  <a:schemeClr val="accent5">
                    <a:lumMod val="75000"/>
                  </a:schemeClr>
                </a:solidFill>
              </a:rPr>
              <a:t>F2</a:t>
            </a:r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030D4B1-9F02-B14D-8500-19E2F20EC86D}"/>
              </a:ext>
            </a:extLst>
          </p:cNvPr>
          <p:cNvCxnSpPr>
            <a:cxnSpLocks/>
          </p:cNvCxnSpPr>
          <p:nvPr/>
        </p:nvCxnSpPr>
        <p:spPr>
          <a:xfrm>
            <a:off x="10355449" y="3978262"/>
            <a:ext cx="0" cy="1107771"/>
          </a:xfrm>
          <a:prstGeom prst="straightConnector1">
            <a:avLst/>
          </a:prstGeom>
          <a:ln w="63500">
            <a:solidFill>
              <a:srgbClr val="C0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4" descr="See the source image">
            <a:extLst>
              <a:ext uri="{FF2B5EF4-FFF2-40B4-BE49-F238E27FC236}">
                <a16:creationId xmlns:a16="http://schemas.microsoft.com/office/drawing/2014/main" id="{DDC6475E-7148-2648-8029-D49217B3B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6194" y="5176266"/>
            <a:ext cx="638509" cy="63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A41C0F3-74D6-3443-8C3D-04392E23E7E1}"/>
              </a:ext>
            </a:extLst>
          </p:cNvPr>
          <p:cNvSpPr/>
          <p:nvPr/>
        </p:nvSpPr>
        <p:spPr>
          <a:xfrm>
            <a:off x="10361789" y="4389270"/>
            <a:ext cx="1734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err="1">
                <a:solidFill>
                  <a:srgbClr val="C00000"/>
                </a:solidFill>
              </a:rPr>
              <a:t>i</a:t>
            </a:r>
            <a:r>
              <a:rPr lang="en-US" altLang="zh-CN" baseline="30000" err="1">
                <a:solidFill>
                  <a:srgbClr val="C00000"/>
                </a:solidFill>
              </a:rPr>
              <a:t>th</a:t>
            </a:r>
            <a:r>
              <a:rPr lang="zh-CN" altLang="en-US">
                <a:solidFill>
                  <a:srgbClr val="C00000"/>
                </a:solidFill>
              </a:rPr>
              <a:t> </a:t>
            </a:r>
            <a:r>
              <a:rPr lang="en-US" altLang="zh-CN">
                <a:solidFill>
                  <a:srgbClr val="C00000"/>
                </a:solidFill>
              </a:rPr>
              <a:t>bit</a:t>
            </a:r>
            <a:r>
              <a:rPr lang="zh-CN" altLang="en-US">
                <a:solidFill>
                  <a:srgbClr val="C00000"/>
                </a:solidFill>
              </a:rPr>
              <a:t> </a:t>
            </a:r>
            <a:r>
              <a:rPr lang="en-US" altLang="zh-CN">
                <a:solidFill>
                  <a:srgbClr val="C00000"/>
                </a:solidFill>
              </a:rPr>
              <a:t>of</a:t>
            </a:r>
            <a:r>
              <a:rPr lang="zh-CN" altLang="en-US">
                <a:solidFill>
                  <a:srgbClr val="C00000"/>
                </a:solidFill>
              </a:rPr>
              <a:t> </a:t>
            </a:r>
            <a:r>
              <a:rPr lang="en-US" altLang="zh-CN">
                <a:solidFill>
                  <a:srgbClr val="C00000"/>
                </a:solidFill>
              </a:rPr>
              <a:t>k</a:t>
            </a:r>
            <a:r>
              <a:rPr lang="zh-CN" altLang="en-US">
                <a:solidFill>
                  <a:srgbClr val="C00000"/>
                </a:solidFill>
              </a:rPr>
              <a:t> </a:t>
            </a:r>
            <a:r>
              <a:rPr lang="en-US" altLang="zh-CN">
                <a:solidFill>
                  <a:srgbClr val="C00000"/>
                </a:solidFill>
              </a:rPr>
              <a:t>in</a:t>
            </a:r>
            <a:r>
              <a:rPr lang="zh-CN" altLang="en-US">
                <a:solidFill>
                  <a:srgbClr val="C00000"/>
                </a:solidFill>
              </a:rPr>
              <a:t> </a:t>
            </a:r>
            <a:r>
              <a:rPr lang="en-US" altLang="zh-CN">
                <a:solidFill>
                  <a:srgbClr val="C00000"/>
                </a:solidFill>
              </a:rPr>
              <a:t>RAX</a:t>
            </a:r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468C39D-B9A1-F846-A2D6-E33E42B30841}"/>
              </a:ext>
            </a:extLst>
          </p:cNvPr>
          <p:cNvGrpSpPr/>
          <p:nvPr/>
        </p:nvGrpSpPr>
        <p:grpSpPr>
          <a:xfrm>
            <a:off x="997398" y="1542771"/>
            <a:ext cx="4890246" cy="4835729"/>
            <a:chOff x="997398" y="1542771"/>
            <a:chExt cx="4890246" cy="4835729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98FC78C-BB53-224B-BEDE-D0096FDB560D}"/>
                </a:ext>
              </a:extLst>
            </p:cNvPr>
            <p:cNvSpPr txBox="1"/>
            <p:nvPr/>
          </p:nvSpPr>
          <p:spPr>
            <a:xfrm>
              <a:off x="1884904" y="5578280"/>
              <a:ext cx="34425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/>
                <a:t>gPA</a:t>
              </a:r>
              <a:r>
                <a:rPr lang="en-US" altLang="zh-CN" sz="2000" baseline="-25000"/>
                <a:t>1</a:t>
              </a:r>
              <a:r>
                <a:rPr lang="en-US" altLang="zh-CN" sz="2000"/>
                <a:t>:</a:t>
              </a:r>
              <a:r>
                <a:rPr lang="zh-CN" altLang="en-US" sz="2000"/>
                <a:t> </a:t>
              </a:r>
              <a:r>
                <a:rPr lang="en-US" altLang="zh-CN" sz="2000">
                  <a:solidFill>
                    <a:schemeClr val="accent6">
                      <a:lumMod val="75000"/>
                    </a:schemeClr>
                  </a:solidFill>
                </a:rPr>
                <a:t>F1 </a:t>
              </a:r>
              <a:r>
                <a:rPr lang="en-US" altLang="zh-CN" sz="2000" err="1"/>
                <a:t>BN_is_bit_set</a:t>
              </a:r>
              <a:r>
                <a:rPr lang="en-US" altLang="zh-CN" sz="2000"/>
                <a:t>()</a:t>
              </a:r>
              <a:endParaRPr lang="en-CN" sz="20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D10B421-9F9C-0F4C-932B-479C1B054C94}"/>
                </a:ext>
              </a:extLst>
            </p:cNvPr>
            <p:cNvSpPr txBox="1"/>
            <p:nvPr/>
          </p:nvSpPr>
          <p:spPr>
            <a:xfrm>
              <a:off x="1884904" y="5978390"/>
              <a:ext cx="37063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/>
                <a:t>gPA</a:t>
              </a:r>
              <a:r>
                <a:rPr lang="en-US" altLang="zh-CN" sz="2000" baseline="-25000"/>
                <a:t>2</a:t>
              </a:r>
              <a:r>
                <a:rPr lang="en-US" altLang="zh-CN" sz="2000"/>
                <a:t>:</a:t>
              </a:r>
              <a:r>
                <a:rPr lang="zh-CN" altLang="en-US" sz="2000"/>
                <a:t> </a:t>
              </a:r>
              <a:r>
                <a:rPr lang="en-US" altLang="zh-CN" sz="2000">
                  <a:solidFill>
                    <a:schemeClr val="accent5">
                      <a:lumMod val="75000"/>
                    </a:schemeClr>
                  </a:solidFill>
                </a:rPr>
                <a:t>F2</a:t>
              </a:r>
              <a:r>
                <a:rPr lang="zh-CN" altLang="en-US" sz="200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2000" err="1">
                  <a:latin typeface="NimbusMonL"/>
                </a:rPr>
                <a:t>ec_scalar_mul_ladder</a:t>
              </a:r>
              <a:r>
                <a:rPr lang="en-US" sz="2000">
                  <a:latin typeface="NimbusMonL"/>
                </a:rPr>
                <a:t>() </a:t>
              </a:r>
              <a:endParaRPr lang="en-CN" sz="2000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22744BC-89AE-004D-847E-D31ED1D00177}"/>
                </a:ext>
              </a:extLst>
            </p:cNvPr>
            <p:cNvGrpSpPr/>
            <p:nvPr/>
          </p:nvGrpSpPr>
          <p:grpSpPr>
            <a:xfrm>
              <a:off x="997398" y="1542771"/>
              <a:ext cx="4890246" cy="4035509"/>
              <a:chOff x="997398" y="1542771"/>
              <a:chExt cx="4890246" cy="4035509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6C3DA0B2-DE97-0745-921E-2DF626433C89}"/>
                  </a:ext>
                </a:extLst>
              </p:cNvPr>
              <p:cNvSpPr/>
              <p:nvPr/>
            </p:nvSpPr>
            <p:spPr>
              <a:xfrm>
                <a:off x="997398" y="1542771"/>
                <a:ext cx="4890246" cy="4035509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3DD390C-9C4F-C447-A078-45867697BDDD}"/>
                  </a:ext>
                </a:extLst>
              </p:cNvPr>
              <p:cNvSpPr/>
              <p:nvPr/>
            </p:nvSpPr>
            <p:spPr>
              <a:xfrm>
                <a:off x="1666715" y="1896280"/>
                <a:ext cx="3567643" cy="2739211"/>
              </a:xfrm>
              <a:prstGeom prst="rect">
                <a:avLst/>
              </a:prstGeom>
            </p:spPr>
            <p:txBody>
              <a:bodyPr wrap="none" lIns="91440" tIns="45720" rIns="91440" bIns="45720" anchor="t">
                <a:spAutoFit/>
              </a:bodyPr>
              <a:lstStyle/>
              <a:p>
                <a:r>
                  <a:rPr lang="en-US" altLang="zh-CN" sz="2400">
                    <a:latin typeface="NimbusMonL"/>
                    <a:ea typeface="等线"/>
                  </a:rPr>
                  <a:t>For loop inside </a:t>
                </a:r>
              </a:p>
              <a:p>
                <a:r>
                  <a:rPr lang="en-US" altLang="zh-CN" sz="2400">
                    <a:solidFill>
                      <a:schemeClr val="accent5">
                        <a:lumMod val="75000"/>
                      </a:schemeClr>
                    </a:solidFill>
                    <a:ea typeface="等线"/>
                  </a:rPr>
                  <a:t>F2</a:t>
                </a:r>
                <a:r>
                  <a:rPr lang="zh-CN" altLang="en-US" sz="2400">
                    <a:solidFill>
                      <a:schemeClr val="bg1"/>
                    </a:solidFill>
                    <a:ea typeface="等线"/>
                  </a:rPr>
                  <a:t> </a:t>
                </a:r>
                <a:r>
                  <a:rPr lang="en-US" sz="2400" err="1">
                    <a:latin typeface="NimbusMonL"/>
                  </a:rPr>
                  <a:t>ec_scalar_mul_ladder</a:t>
                </a:r>
                <a:r>
                  <a:rPr lang="en-US" sz="2400">
                    <a:latin typeface="NimbusMonL"/>
                  </a:rPr>
                  <a:t>(</a:t>
                </a:r>
                <a:r>
                  <a:rPr lang="en-US" sz="2800">
                    <a:latin typeface="NimbusMonL"/>
                  </a:rPr>
                  <a:t>)</a:t>
                </a:r>
                <a:r>
                  <a:rPr lang="en-US" sz="2400">
                    <a:solidFill>
                      <a:schemeClr val="bg1"/>
                    </a:solidFill>
                    <a:latin typeface="NimbusMonL"/>
                  </a:rPr>
                  <a:t> </a:t>
                </a:r>
                <a:endParaRPr lang="en-US" altLang="zh-CN" sz="2400">
                  <a:solidFill>
                    <a:schemeClr val="bg1"/>
                  </a:solidFill>
                  <a:latin typeface="NimbusMonL"/>
                </a:endParaRPr>
              </a:p>
              <a:p>
                <a:r>
                  <a:rPr lang="en-US" altLang="zh-CN" sz="2400">
                    <a:latin typeface="NimbusMonL"/>
                    <a:ea typeface="等线"/>
                  </a:rPr>
                  <a:t>{</a:t>
                </a:r>
              </a:p>
              <a:p>
                <a:r>
                  <a:rPr lang="en-US" altLang="zh-CN" sz="2400">
                    <a:solidFill>
                      <a:schemeClr val="bg1"/>
                    </a:solidFill>
                    <a:latin typeface="NimbusMonL"/>
                    <a:ea typeface="等线"/>
                  </a:rPr>
                  <a:t>  </a:t>
                </a:r>
                <a:r>
                  <a:rPr lang="en-US" altLang="zh-CN" sz="2400">
                    <a:latin typeface="NimbusMonL"/>
                    <a:ea typeface="等线"/>
                  </a:rPr>
                  <a:t>  …</a:t>
                </a:r>
              </a:p>
              <a:p>
                <a:r>
                  <a:rPr lang="en-US" altLang="zh-CN" sz="2400">
                    <a:solidFill>
                      <a:schemeClr val="bg1"/>
                    </a:solidFill>
                    <a:latin typeface="NimbusMonL"/>
                    <a:ea typeface="等线"/>
                  </a:rPr>
                  <a:t>    </a:t>
                </a:r>
                <a:r>
                  <a:rPr lang="en-US" altLang="zh-CN" sz="2400">
                    <a:solidFill>
                      <a:schemeClr val="accent6">
                        <a:lumMod val="75000"/>
                      </a:schemeClr>
                    </a:solidFill>
                    <a:ea typeface="等线"/>
                  </a:rPr>
                  <a:t>F1</a:t>
                </a:r>
                <a:r>
                  <a:rPr lang="en-US" altLang="zh-CN" sz="2400">
                    <a:solidFill>
                      <a:schemeClr val="bg1"/>
                    </a:solidFill>
                    <a:ea typeface="等线"/>
                  </a:rPr>
                  <a:t> </a:t>
                </a:r>
                <a:r>
                  <a:rPr lang="en-US" altLang="zh-CN" sz="2400" err="1">
                    <a:ea typeface="等线"/>
                  </a:rPr>
                  <a:t>BN_is_bit_set</a:t>
                </a:r>
                <a:r>
                  <a:rPr lang="en-US" altLang="zh-CN" sz="2400">
                    <a:ea typeface="等线"/>
                  </a:rPr>
                  <a:t>(k, </a:t>
                </a:r>
                <a:r>
                  <a:rPr lang="en-US" altLang="zh-CN" sz="2400" err="1">
                    <a:ea typeface="等线"/>
                  </a:rPr>
                  <a:t>i</a:t>
                </a:r>
                <a:r>
                  <a:rPr lang="en-US" altLang="zh-CN" sz="2400" baseline="30000" err="1">
                    <a:ea typeface="等线"/>
                  </a:rPr>
                  <a:t>th</a:t>
                </a:r>
                <a:r>
                  <a:rPr lang="en-US" altLang="zh-CN" sz="2400">
                    <a:ea typeface="等线"/>
                  </a:rPr>
                  <a:t>)</a:t>
                </a:r>
                <a:endParaRPr lang="en-US" altLang="zh-CN" sz="2400">
                  <a:latin typeface="NimbusMonL"/>
                  <a:ea typeface="等线"/>
                </a:endParaRPr>
              </a:p>
              <a:p>
                <a:r>
                  <a:rPr lang="en-US" altLang="zh-CN" sz="2400">
                    <a:latin typeface="NimbusMonL"/>
                    <a:ea typeface="等线"/>
                  </a:rPr>
                  <a:t>    …</a:t>
                </a:r>
              </a:p>
              <a:p>
                <a:r>
                  <a:rPr lang="en-US" altLang="zh-CN" sz="2400">
                    <a:latin typeface="NimbusMonL"/>
                    <a:ea typeface="等线"/>
                  </a:rPr>
                  <a:t>}</a:t>
                </a:r>
                <a:endParaRPr lang="en-US" sz="2400">
                  <a:ea typeface="等线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52D58BA-9B28-FA4E-935B-E21BB0483C69}"/>
                  </a:ext>
                </a:extLst>
              </p:cNvPr>
              <p:cNvSpPr txBox="1"/>
              <p:nvPr/>
            </p:nvSpPr>
            <p:spPr>
              <a:xfrm>
                <a:off x="1666715" y="4573936"/>
                <a:ext cx="3487271" cy="64633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US" altLang="zh-CN" b="1" i="1">
                    <a:ea typeface="等线"/>
                  </a:rPr>
                  <a:t>Constant-time Montgomery ladder implementation </a:t>
                </a:r>
                <a:endParaRPr lang="en-US" b="1" i="1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5" name="Right Arrow 34">
            <a:extLst>
              <a:ext uri="{FF2B5EF4-FFF2-40B4-BE49-F238E27FC236}">
                <a16:creationId xmlns:a16="http://schemas.microsoft.com/office/drawing/2014/main" id="{FD55B3A3-00D7-A14C-9F8E-48F16F9B84C6}"/>
              </a:ext>
            </a:extLst>
          </p:cNvPr>
          <p:cNvSpPr/>
          <p:nvPr/>
        </p:nvSpPr>
        <p:spPr>
          <a:xfrm>
            <a:off x="6096000" y="3507615"/>
            <a:ext cx="654424" cy="47064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6C03ECF-D7DB-1741-B41A-70455181A9A1}"/>
              </a:ext>
            </a:extLst>
          </p:cNvPr>
          <p:cNvSpPr/>
          <p:nvPr/>
        </p:nvSpPr>
        <p:spPr>
          <a:xfrm>
            <a:off x="7871817" y="3799991"/>
            <a:ext cx="502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/>
              <a:t>……</a:t>
            </a:r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60AFE37-050C-384D-873B-3C49DFF08BDF}"/>
              </a:ext>
            </a:extLst>
          </p:cNvPr>
          <p:cNvSpPr txBox="1"/>
          <p:nvPr/>
        </p:nvSpPr>
        <p:spPr>
          <a:xfrm>
            <a:off x="7224315" y="2696182"/>
            <a:ext cx="1737992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/>
              <a:t>NPF</a:t>
            </a:r>
            <a:r>
              <a:rPr lang="zh-CN" altLang="en-US" sz="2000"/>
              <a:t> </a:t>
            </a:r>
            <a:r>
              <a:rPr lang="en-US" altLang="zh-CN" sz="2000"/>
              <a:t>of</a:t>
            </a:r>
            <a:r>
              <a:rPr lang="zh-CN" altLang="en-US" sz="2000"/>
              <a:t> </a:t>
            </a:r>
            <a:r>
              <a:rPr lang="en-US" altLang="zh-CN" sz="2000">
                <a:solidFill>
                  <a:schemeClr val="accent6">
                    <a:lumMod val="75000"/>
                  </a:schemeClr>
                </a:solidFill>
              </a:rPr>
              <a:t>F1 </a:t>
            </a:r>
            <a:r>
              <a:rPr lang="en-US" altLang="zh-CN" sz="2000"/>
              <a:t>gPA</a:t>
            </a:r>
            <a:r>
              <a:rPr lang="en-US" altLang="zh-CN" sz="2000" baseline="-25000"/>
              <a:t>1</a:t>
            </a:r>
            <a:r>
              <a:rPr lang="zh-CN" altLang="en-US" sz="2000" baseline="-25000">
                <a:solidFill>
                  <a:schemeClr val="bg1"/>
                </a:solidFill>
              </a:rPr>
              <a:t> </a:t>
            </a:r>
            <a:endParaRPr lang="en-CN" sz="2000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77E1146-D50F-2845-8BDA-FC489D8EB163}"/>
              </a:ext>
            </a:extLst>
          </p:cNvPr>
          <p:cNvSpPr txBox="1"/>
          <p:nvPr/>
        </p:nvSpPr>
        <p:spPr>
          <a:xfrm>
            <a:off x="7224314" y="3372456"/>
            <a:ext cx="1737993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/>
              <a:t>NPF</a:t>
            </a:r>
            <a:r>
              <a:rPr lang="zh-CN" altLang="en-US" sz="2000"/>
              <a:t> </a:t>
            </a:r>
            <a:r>
              <a:rPr lang="en-US" altLang="zh-CN" sz="2000"/>
              <a:t>of</a:t>
            </a:r>
            <a:r>
              <a:rPr lang="zh-CN" altLang="en-US" sz="2000"/>
              <a:t> </a:t>
            </a:r>
            <a:r>
              <a:rPr lang="en-US" altLang="zh-CN" sz="2000">
                <a:solidFill>
                  <a:schemeClr val="accent5">
                    <a:lumMod val="75000"/>
                  </a:schemeClr>
                </a:solidFill>
              </a:rPr>
              <a:t>F2 </a:t>
            </a:r>
            <a:r>
              <a:rPr lang="en-US" altLang="zh-CN" sz="2000"/>
              <a:t>gPA</a:t>
            </a:r>
            <a:r>
              <a:rPr lang="en-US" altLang="zh-CN" sz="2000" baseline="-25000"/>
              <a:t>2</a:t>
            </a:r>
            <a:endParaRPr lang="en-CN" sz="20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33998DE-DE8B-814D-98A7-24AD374BF122}"/>
              </a:ext>
            </a:extLst>
          </p:cNvPr>
          <p:cNvSpPr txBox="1"/>
          <p:nvPr/>
        </p:nvSpPr>
        <p:spPr>
          <a:xfrm>
            <a:off x="7224314" y="2119488"/>
            <a:ext cx="1737993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 sz="2000">
                <a:ea typeface="等线"/>
              </a:rPr>
              <a:t>NPF</a:t>
            </a:r>
            <a:r>
              <a:rPr lang="zh-CN" altLang="en-US" sz="2000">
                <a:ea typeface="等线"/>
              </a:rPr>
              <a:t> </a:t>
            </a:r>
            <a:r>
              <a:rPr lang="en-US" altLang="zh-CN" sz="2000">
                <a:ea typeface="等线"/>
              </a:rPr>
              <a:t>of</a:t>
            </a:r>
            <a:r>
              <a:rPr lang="zh-CN" altLang="en-US" sz="2000">
                <a:solidFill>
                  <a:schemeClr val="bg1"/>
                </a:solidFill>
                <a:ea typeface="等线"/>
              </a:rPr>
              <a:t> </a:t>
            </a:r>
            <a:r>
              <a:rPr lang="en-US" altLang="zh-CN" sz="2000">
                <a:solidFill>
                  <a:schemeClr val="accent5">
                    <a:lumMod val="75000"/>
                  </a:schemeClr>
                </a:solidFill>
                <a:ea typeface="等线"/>
              </a:rPr>
              <a:t>F2 </a:t>
            </a:r>
            <a:r>
              <a:rPr lang="en-US" altLang="zh-CN" sz="2000">
                <a:ea typeface="等线"/>
              </a:rPr>
              <a:t>gPA</a:t>
            </a:r>
            <a:r>
              <a:rPr lang="en-US" altLang="zh-CN" sz="2000" baseline="-25000">
                <a:ea typeface="等线"/>
              </a:rPr>
              <a:t>2</a:t>
            </a:r>
            <a:endParaRPr lang="en-US" sz="2000">
              <a:ea typeface="等线"/>
              <a:cs typeface="Calibri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B35E85F-8C51-ED45-9B5F-4BCC9A3D0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1023065" cy="1325563"/>
          </a:xfrm>
        </p:spPr>
        <p:txBody>
          <a:bodyPr>
            <a:normAutofit/>
          </a:bodyPr>
          <a:lstStyle/>
          <a:p>
            <a:r>
              <a:rPr lang="en-US" altLang="zh-CN" sz="3200">
                <a:latin typeface="Songti TC" panose="02010600040101010101" pitchFamily="2" charset="-120"/>
                <a:ea typeface="Songti TC" panose="02010600040101010101" pitchFamily="2" charset="-120"/>
              </a:rPr>
              <a:t>Dictionary</a:t>
            </a:r>
            <a:r>
              <a:rPr lang="zh-CN" altLang="en-US" sz="32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3200">
                <a:latin typeface="Songti TC" panose="02010600040101010101" pitchFamily="2" charset="-120"/>
                <a:ea typeface="Songti TC" panose="02010600040101010101" pitchFamily="2" charset="-120"/>
              </a:rPr>
              <a:t>Attacks</a:t>
            </a:r>
            <a:r>
              <a:rPr lang="zh-CN" altLang="en-US" sz="32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3200">
                <a:latin typeface="Songti TC" panose="02010600040101010101" pitchFamily="2" charset="-120"/>
                <a:ea typeface="Songti TC" panose="02010600040101010101" pitchFamily="2" charset="-120"/>
              </a:rPr>
              <a:t>Case</a:t>
            </a:r>
            <a:r>
              <a:rPr lang="zh-CN" altLang="en-US" sz="32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3200">
                <a:latin typeface="Songti TC" panose="02010600040101010101" pitchFamily="2" charset="-120"/>
                <a:ea typeface="Songti TC" panose="02010600040101010101" pitchFamily="2" charset="-120"/>
              </a:rPr>
              <a:t>Study#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1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–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Steal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ECDSA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Nonce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via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 err="1">
                <a:solidFill>
                  <a:schemeClr val="accent4">
                    <a:lumMod val="60000"/>
                    <a:lumOff val="40000"/>
                  </a:schemeClr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pt_regs</a:t>
            </a:r>
            <a:endParaRPr lang="en-CN" sz="2800">
              <a:solidFill>
                <a:schemeClr val="accent4">
                  <a:lumMod val="60000"/>
                  <a:lumOff val="40000"/>
                </a:schemeClr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A0F897-FF6B-D640-95F1-5AF62CBF3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25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991832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EEF5CB-DFA8-5F4B-B317-9E5E576F92B9}"/>
              </a:ext>
            </a:extLst>
          </p:cNvPr>
          <p:cNvSpPr/>
          <p:nvPr/>
        </p:nvSpPr>
        <p:spPr>
          <a:xfrm>
            <a:off x="9101305" y="2696182"/>
            <a:ext cx="2847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/>
              <a:t>Try</a:t>
            </a:r>
            <a:r>
              <a:rPr lang="zh-CN" altLang="en-US"/>
              <a:t> </a:t>
            </a:r>
            <a:r>
              <a:rPr lang="en-US" altLang="zh-CN"/>
              <a:t>to</a:t>
            </a:r>
            <a:r>
              <a:rPr lang="zh-CN" altLang="en-US"/>
              <a:t> </a:t>
            </a:r>
            <a:r>
              <a:rPr lang="en-US" altLang="zh-CN"/>
              <a:t>call</a:t>
            </a:r>
            <a:r>
              <a:rPr lang="zh-CN" altLang="en-US"/>
              <a:t> </a:t>
            </a:r>
            <a:r>
              <a:rPr lang="en-US" altLang="zh-CN">
                <a:solidFill>
                  <a:schemeClr val="accent6">
                    <a:lumMod val="75000"/>
                  </a:schemeClr>
                </a:solidFill>
              </a:rPr>
              <a:t>F1 </a:t>
            </a:r>
            <a:r>
              <a:rPr lang="en-US" altLang="zh-CN" err="1"/>
              <a:t>BN_is_bit_set</a:t>
            </a:r>
            <a:r>
              <a:rPr lang="en-US" altLang="zh-CN"/>
              <a:t>()</a:t>
            </a:r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4311368-4ADD-B848-823B-CBF49350B535}"/>
              </a:ext>
            </a:extLst>
          </p:cNvPr>
          <p:cNvSpPr/>
          <p:nvPr/>
        </p:nvSpPr>
        <p:spPr>
          <a:xfrm>
            <a:off x="9098547" y="3369320"/>
            <a:ext cx="32356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/>
              <a:t>Finish</a:t>
            </a:r>
            <a:r>
              <a:rPr lang="zh-CN" altLang="en-US"/>
              <a:t> </a:t>
            </a:r>
            <a:r>
              <a:rPr lang="en-US" altLang="zh-CN" err="1"/>
              <a:t>BN_is_bit_set</a:t>
            </a:r>
            <a:r>
              <a:rPr lang="en-US" altLang="zh-CN"/>
              <a:t>(), try</a:t>
            </a:r>
            <a:r>
              <a:rPr lang="zh-CN" altLang="en-US"/>
              <a:t> </a:t>
            </a:r>
            <a:r>
              <a:rPr lang="en-US" altLang="zh-CN"/>
              <a:t>to</a:t>
            </a:r>
            <a:r>
              <a:rPr lang="zh-CN" altLang="en-US"/>
              <a:t> </a:t>
            </a:r>
            <a:r>
              <a:rPr lang="en-US" altLang="zh-CN"/>
              <a:t>return</a:t>
            </a:r>
            <a:r>
              <a:rPr lang="zh-CN" altLang="en-US"/>
              <a:t> </a:t>
            </a:r>
            <a:r>
              <a:rPr lang="en-US" altLang="zh-CN"/>
              <a:t>to</a:t>
            </a:r>
            <a:r>
              <a:rPr lang="zh-CN" altLang="en-US"/>
              <a:t> </a:t>
            </a:r>
            <a:r>
              <a:rPr lang="en-US" altLang="zh-CN">
                <a:solidFill>
                  <a:schemeClr val="accent5">
                    <a:lumMod val="75000"/>
                  </a:schemeClr>
                </a:solidFill>
              </a:rPr>
              <a:t>F2</a:t>
            </a:r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030D4B1-9F02-B14D-8500-19E2F20EC86D}"/>
              </a:ext>
            </a:extLst>
          </p:cNvPr>
          <p:cNvCxnSpPr>
            <a:cxnSpLocks/>
          </p:cNvCxnSpPr>
          <p:nvPr/>
        </p:nvCxnSpPr>
        <p:spPr>
          <a:xfrm>
            <a:off x="10355449" y="3978262"/>
            <a:ext cx="0" cy="1107771"/>
          </a:xfrm>
          <a:prstGeom prst="straightConnector1">
            <a:avLst/>
          </a:prstGeom>
          <a:ln w="63500">
            <a:solidFill>
              <a:srgbClr val="C0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4" descr="See the source image">
            <a:extLst>
              <a:ext uri="{FF2B5EF4-FFF2-40B4-BE49-F238E27FC236}">
                <a16:creationId xmlns:a16="http://schemas.microsoft.com/office/drawing/2014/main" id="{DDC6475E-7148-2648-8029-D49217B3B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6194" y="5176266"/>
            <a:ext cx="638509" cy="63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A41C0F3-74D6-3443-8C3D-04392E23E7E1}"/>
              </a:ext>
            </a:extLst>
          </p:cNvPr>
          <p:cNvSpPr/>
          <p:nvPr/>
        </p:nvSpPr>
        <p:spPr>
          <a:xfrm>
            <a:off x="10361789" y="4389270"/>
            <a:ext cx="1734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err="1">
                <a:solidFill>
                  <a:srgbClr val="C00000"/>
                </a:solidFill>
              </a:rPr>
              <a:t>i</a:t>
            </a:r>
            <a:r>
              <a:rPr lang="en-US" altLang="zh-CN" baseline="30000" err="1">
                <a:solidFill>
                  <a:srgbClr val="C00000"/>
                </a:solidFill>
              </a:rPr>
              <a:t>th</a:t>
            </a:r>
            <a:r>
              <a:rPr lang="zh-CN" altLang="en-US">
                <a:solidFill>
                  <a:srgbClr val="C00000"/>
                </a:solidFill>
              </a:rPr>
              <a:t> </a:t>
            </a:r>
            <a:r>
              <a:rPr lang="en-US" altLang="zh-CN">
                <a:solidFill>
                  <a:srgbClr val="C00000"/>
                </a:solidFill>
              </a:rPr>
              <a:t>bit</a:t>
            </a:r>
            <a:r>
              <a:rPr lang="zh-CN" altLang="en-US">
                <a:solidFill>
                  <a:srgbClr val="C00000"/>
                </a:solidFill>
              </a:rPr>
              <a:t> </a:t>
            </a:r>
            <a:r>
              <a:rPr lang="en-US" altLang="zh-CN">
                <a:solidFill>
                  <a:srgbClr val="C00000"/>
                </a:solidFill>
              </a:rPr>
              <a:t>of</a:t>
            </a:r>
            <a:r>
              <a:rPr lang="zh-CN" altLang="en-US">
                <a:solidFill>
                  <a:srgbClr val="C00000"/>
                </a:solidFill>
              </a:rPr>
              <a:t> </a:t>
            </a:r>
            <a:r>
              <a:rPr lang="en-US" altLang="zh-CN">
                <a:solidFill>
                  <a:srgbClr val="C00000"/>
                </a:solidFill>
              </a:rPr>
              <a:t>k</a:t>
            </a:r>
            <a:r>
              <a:rPr lang="zh-CN" altLang="en-US">
                <a:solidFill>
                  <a:srgbClr val="C00000"/>
                </a:solidFill>
              </a:rPr>
              <a:t> </a:t>
            </a:r>
            <a:r>
              <a:rPr lang="en-US" altLang="zh-CN">
                <a:solidFill>
                  <a:srgbClr val="C00000"/>
                </a:solidFill>
              </a:rPr>
              <a:t>in</a:t>
            </a:r>
            <a:r>
              <a:rPr lang="zh-CN" altLang="en-US">
                <a:solidFill>
                  <a:srgbClr val="C00000"/>
                </a:solidFill>
              </a:rPr>
              <a:t> </a:t>
            </a:r>
            <a:r>
              <a:rPr lang="en-US" altLang="zh-CN">
                <a:solidFill>
                  <a:srgbClr val="C00000"/>
                </a:solidFill>
              </a:rPr>
              <a:t>RAX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8D10302-5C12-9340-81AB-4EEA910E77A4}"/>
              </a:ext>
            </a:extLst>
          </p:cNvPr>
          <p:cNvSpPr/>
          <p:nvPr/>
        </p:nvSpPr>
        <p:spPr>
          <a:xfrm>
            <a:off x="8982898" y="4259548"/>
            <a:ext cx="13922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>
                <a:solidFill>
                  <a:srgbClr val="C00000"/>
                </a:solidFill>
              </a:rPr>
              <a:t>Not</a:t>
            </a:r>
            <a:r>
              <a:rPr lang="zh-CN" altLang="en-US" sz="2000" b="1">
                <a:solidFill>
                  <a:srgbClr val="C00000"/>
                </a:solidFill>
              </a:rPr>
              <a:t> </a:t>
            </a:r>
            <a:r>
              <a:rPr lang="en-US" altLang="zh-CN" sz="2000" b="1">
                <a:solidFill>
                  <a:srgbClr val="C00000"/>
                </a:solidFill>
              </a:rPr>
              <a:t>handle</a:t>
            </a:r>
            <a:r>
              <a:rPr lang="zh-CN" altLang="en-US" sz="2000" b="1">
                <a:solidFill>
                  <a:srgbClr val="C00000"/>
                </a:solidFill>
              </a:rPr>
              <a:t> </a:t>
            </a:r>
            <a:r>
              <a:rPr lang="en-US" altLang="zh-CN" sz="2000" b="1">
                <a:solidFill>
                  <a:srgbClr val="C00000"/>
                </a:solidFill>
              </a:rPr>
              <a:t>NPF</a:t>
            </a:r>
            <a:r>
              <a:rPr lang="zh-CN" altLang="en-US" sz="2000" b="1">
                <a:solidFill>
                  <a:srgbClr val="C00000"/>
                </a:solidFill>
              </a:rPr>
              <a:t> </a:t>
            </a:r>
            <a:r>
              <a:rPr lang="en-US" altLang="zh-CN" sz="2000" b="1">
                <a:solidFill>
                  <a:srgbClr val="C00000"/>
                </a:solidFill>
              </a:rPr>
              <a:t>(gPA</a:t>
            </a:r>
            <a:r>
              <a:rPr lang="en-US" altLang="zh-CN" sz="2000" b="1" baseline="-25000">
                <a:solidFill>
                  <a:srgbClr val="C00000"/>
                </a:solidFill>
              </a:rPr>
              <a:t>2</a:t>
            </a:r>
            <a:r>
              <a:rPr lang="en-US" altLang="zh-CN" sz="2000" b="1">
                <a:solidFill>
                  <a:srgbClr val="C00000"/>
                </a:solidFill>
              </a:rPr>
              <a:t>)</a:t>
            </a:r>
            <a:endParaRPr lang="en-US" sz="2000" b="1">
              <a:solidFill>
                <a:srgbClr val="C00000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BFAB451-8845-9149-9556-CE42F02112FB}"/>
              </a:ext>
            </a:extLst>
          </p:cNvPr>
          <p:cNvGrpSpPr/>
          <p:nvPr/>
        </p:nvGrpSpPr>
        <p:grpSpPr>
          <a:xfrm>
            <a:off x="997398" y="1542771"/>
            <a:ext cx="4890246" cy="4835729"/>
            <a:chOff x="997398" y="1542771"/>
            <a:chExt cx="4890246" cy="4835729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23348A4-7802-104B-A0A8-7531E626F5CB}"/>
                </a:ext>
              </a:extLst>
            </p:cNvPr>
            <p:cNvSpPr txBox="1"/>
            <p:nvPr/>
          </p:nvSpPr>
          <p:spPr>
            <a:xfrm>
              <a:off x="1884904" y="5578280"/>
              <a:ext cx="34425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/>
                <a:t>gPA</a:t>
              </a:r>
              <a:r>
                <a:rPr lang="en-US" altLang="zh-CN" sz="2000" baseline="-25000"/>
                <a:t>1</a:t>
              </a:r>
              <a:r>
                <a:rPr lang="en-US" altLang="zh-CN" sz="2000"/>
                <a:t>:</a:t>
              </a:r>
              <a:r>
                <a:rPr lang="zh-CN" altLang="en-US" sz="2000"/>
                <a:t> </a:t>
              </a:r>
              <a:r>
                <a:rPr lang="en-US" altLang="zh-CN" sz="2000">
                  <a:solidFill>
                    <a:schemeClr val="accent6">
                      <a:lumMod val="75000"/>
                    </a:schemeClr>
                  </a:solidFill>
                </a:rPr>
                <a:t>F1 </a:t>
              </a:r>
              <a:r>
                <a:rPr lang="en-US" altLang="zh-CN" sz="2000" err="1"/>
                <a:t>BN_is_bit_set</a:t>
              </a:r>
              <a:r>
                <a:rPr lang="en-US" altLang="zh-CN" sz="2000"/>
                <a:t>()</a:t>
              </a:r>
              <a:endParaRPr lang="en-CN" sz="200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146FE31-415B-E245-9E21-786A7FECCBC3}"/>
                </a:ext>
              </a:extLst>
            </p:cNvPr>
            <p:cNvSpPr txBox="1"/>
            <p:nvPr/>
          </p:nvSpPr>
          <p:spPr>
            <a:xfrm>
              <a:off x="1884904" y="5978390"/>
              <a:ext cx="37063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/>
                <a:t>gPA</a:t>
              </a:r>
              <a:r>
                <a:rPr lang="en-US" altLang="zh-CN" sz="2000" baseline="-25000"/>
                <a:t>2</a:t>
              </a:r>
              <a:r>
                <a:rPr lang="en-US" altLang="zh-CN" sz="2000"/>
                <a:t>:</a:t>
              </a:r>
              <a:r>
                <a:rPr lang="zh-CN" altLang="en-US" sz="2000"/>
                <a:t> </a:t>
              </a:r>
              <a:r>
                <a:rPr lang="en-US" altLang="zh-CN" sz="2000">
                  <a:solidFill>
                    <a:schemeClr val="accent5">
                      <a:lumMod val="75000"/>
                    </a:schemeClr>
                  </a:solidFill>
                </a:rPr>
                <a:t>F2</a:t>
              </a:r>
              <a:r>
                <a:rPr lang="zh-CN" altLang="en-US" sz="200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2000" err="1">
                  <a:latin typeface="NimbusMonL"/>
                </a:rPr>
                <a:t>ec_scalar_mul_ladder</a:t>
              </a:r>
              <a:r>
                <a:rPr lang="en-US" sz="2000">
                  <a:latin typeface="NimbusMonL"/>
                </a:rPr>
                <a:t>() </a:t>
              </a:r>
              <a:endParaRPr lang="en-CN" sz="2000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0758E2B-51F7-5C40-A4C2-218215DB9717}"/>
                </a:ext>
              </a:extLst>
            </p:cNvPr>
            <p:cNvGrpSpPr/>
            <p:nvPr/>
          </p:nvGrpSpPr>
          <p:grpSpPr>
            <a:xfrm>
              <a:off x="997398" y="1542771"/>
              <a:ext cx="4890246" cy="4035509"/>
              <a:chOff x="997398" y="1542771"/>
              <a:chExt cx="4890246" cy="4035509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FAB7E6D7-ACDB-084E-A6B5-F1E6AB772451}"/>
                  </a:ext>
                </a:extLst>
              </p:cNvPr>
              <p:cNvSpPr/>
              <p:nvPr/>
            </p:nvSpPr>
            <p:spPr>
              <a:xfrm>
                <a:off x="997398" y="1542771"/>
                <a:ext cx="4890246" cy="4035509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FD694E6E-AD7B-E741-823A-1A3FF66D00EC}"/>
                  </a:ext>
                </a:extLst>
              </p:cNvPr>
              <p:cNvSpPr/>
              <p:nvPr/>
            </p:nvSpPr>
            <p:spPr>
              <a:xfrm>
                <a:off x="1666715" y="1896280"/>
                <a:ext cx="3567643" cy="2739211"/>
              </a:xfrm>
              <a:prstGeom prst="rect">
                <a:avLst/>
              </a:prstGeom>
            </p:spPr>
            <p:txBody>
              <a:bodyPr wrap="none" lIns="91440" tIns="45720" rIns="91440" bIns="45720" anchor="t">
                <a:spAutoFit/>
              </a:bodyPr>
              <a:lstStyle/>
              <a:p>
                <a:r>
                  <a:rPr lang="en-US" altLang="zh-CN" sz="2400">
                    <a:latin typeface="NimbusMonL"/>
                    <a:ea typeface="等线"/>
                  </a:rPr>
                  <a:t>For loop inside </a:t>
                </a:r>
              </a:p>
              <a:p>
                <a:r>
                  <a:rPr lang="en-US" altLang="zh-CN" sz="2400">
                    <a:solidFill>
                      <a:schemeClr val="accent5">
                        <a:lumMod val="75000"/>
                      </a:schemeClr>
                    </a:solidFill>
                    <a:ea typeface="等线"/>
                  </a:rPr>
                  <a:t>F2</a:t>
                </a:r>
                <a:r>
                  <a:rPr lang="zh-CN" altLang="en-US" sz="2400">
                    <a:solidFill>
                      <a:schemeClr val="bg1"/>
                    </a:solidFill>
                    <a:ea typeface="等线"/>
                  </a:rPr>
                  <a:t> </a:t>
                </a:r>
                <a:r>
                  <a:rPr lang="en-US" sz="2400" err="1">
                    <a:latin typeface="NimbusMonL"/>
                  </a:rPr>
                  <a:t>ec_scalar_mul_ladder</a:t>
                </a:r>
                <a:r>
                  <a:rPr lang="en-US" sz="2400">
                    <a:latin typeface="NimbusMonL"/>
                  </a:rPr>
                  <a:t>(</a:t>
                </a:r>
                <a:r>
                  <a:rPr lang="en-US" sz="2800">
                    <a:latin typeface="NimbusMonL"/>
                  </a:rPr>
                  <a:t>)</a:t>
                </a:r>
                <a:r>
                  <a:rPr lang="en-US" sz="2400">
                    <a:solidFill>
                      <a:schemeClr val="bg1"/>
                    </a:solidFill>
                    <a:latin typeface="NimbusMonL"/>
                  </a:rPr>
                  <a:t> </a:t>
                </a:r>
                <a:endParaRPr lang="en-US" altLang="zh-CN" sz="2400">
                  <a:solidFill>
                    <a:schemeClr val="bg1"/>
                  </a:solidFill>
                  <a:latin typeface="NimbusMonL"/>
                </a:endParaRPr>
              </a:p>
              <a:p>
                <a:r>
                  <a:rPr lang="en-US" altLang="zh-CN" sz="2400">
                    <a:latin typeface="NimbusMonL"/>
                    <a:ea typeface="等线"/>
                  </a:rPr>
                  <a:t>{</a:t>
                </a:r>
              </a:p>
              <a:p>
                <a:r>
                  <a:rPr lang="en-US" altLang="zh-CN" sz="2400">
                    <a:solidFill>
                      <a:schemeClr val="bg1"/>
                    </a:solidFill>
                    <a:latin typeface="NimbusMonL"/>
                    <a:ea typeface="等线"/>
                  </a:rPr>
                  <a:t>  </a:t>
                </a:r>
                <a:r>
                  <a:rPr lang="en-US" altLang="zh-CN" sz="2400">
                    <a:latin typeface="NimbusMonL"/>
                    <a:ea typeface="等线"/>
                  </a:rPr>
                  <a:t>  …</a:t>
                </a:r>
              </a:p>
              <a:p>
                <a:r>
                  <a:rPr lang="en-US" altLang="zh-CN" sz="2400">
                    <a:solidFill>
                      <a:schemeClr val="bg1"/>
                    </a:solidFill>
                    <a:latin typeface="NimbusMonL"/>
                    <a:ea typeface="等线"/>
                  </a:rPr>
                  <a:t>    </a:t>
                </a:r>
                <a:r>
                  <a:rPr lang="en-US" altLang="zh-CN" sz="2400">
                    <a:solidFill>
                      <a:schemeClr val="accent6">
                        <a:lumMod val="75000"/>
                      </a:schemeClr>
                    </a:solidFill>
                    <a:ea typeface="等线"/>
                  </a:rPr>
                  <a:t>F1</a:t>
                </a:r>
                <a:r>
                  <a:rPr lang="en-US" altLang="zh-CN" sz="2400">
                    <a:solidFill>
                      <a:schemeClr val="bg1"/>
                    </a:solidFill>
                    <a:ea typeface="等线"/>
                  </a:rPr>
                  <a:t> </a:t>
                </a:r>
                <a:r>
                  <a:rPr lang="en-US" altLang="zh-CN" sz="2400" err="1">
                    <a:ea typeface="等线"/>
                  </a:rPr>
                  <a:t>BN_is_bit_set</a:t>
                </a:r>
                <a:r>
                  <a:rPr lang="en-US" altLang="zh-CN" sz="2400">
                    <a:ea typeface="等线"/>
                  </a:rPr>
                  <a:t>(k, </a:t>
                </a:r>
                <a:r>
                  <a:rPr lang="en-US" altLang="zh-CN" sz="2400" err="1">
                    <a:ea typeface="等线"/>
                  </a:rPr>
                  <a:t>i</a:t>
                </a:r>
                <a:r>
                  <a:rPr lang="en-US" altLang="zh-CN" sz="2400" baseline="30000" err="1">
                    <a:ea typeface="等线"/>
                  </a:rPr>
                  <a:t>th</a:t>
                </a:r>
                <a:r>
                  <a:rPr lang="en-US" altLang="zh-CN" sz="2400">
                    <a:ea typeface="等线"/>
                  </a:rPr>
                  <a:t>)</a:t>
                </a:r>
                <a:endParaRPr lang="en-US" altLang="zh-CN" sz="2400">
                  <a:latin typeface="NimbusMonL"/>
                  <a:ea typeface="等线"/>
                </a:endParaRPr>
              </a:p>
              <a:p>
                <a:r>
                  <a:rPr lang="en-US" altLang="zh-CN" sz="2400">
                    <a:latin typeface="NimbusMonL"/>
                    <a:ea typeface="等线"/>
                  </a:rPr>
                  <a:t>    …</a:t>
                </a:r>
              </a:p>
              <a:p>
                <a:r>
                  <a:rPr lang="en-US" altLang="zh-CN" sz="2400">
                    <a:latin typeface="NimbusMonL"/>
                    <a:ea typeface="等线"/>
                  </a:rPr>
                  <a:t>}</a:t>
                </a:r>
                <a:endParaRPr lang="en-US" sz="2400">
                  <a:ea typeface="等线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7BD0266-3E08-604D-A0EA-84E692FDB59C}"/>
                  </a:ext>
                </a:extLst>
              </p:cNvPr>
              <p:cNvSpPr txBox="1"/>
              <p:nvPr/>
            </p:nvSpPr>
            <p:spPr>
              <a:xfrm>
                <a:off x="1666715" y="4573936"/>
                <a:ext cx="3487271" cy="64633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US" altLang="zh-CN" b="1" i="1">
                    <a:ea typeface="等线"/>
                  </a:rPr>
                  <a:t>Constant-time Montgomery ladder implementation </a:t>
                </a:r>
                <a:endParaRPr lang="en-US" b="1" i="1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9" name="Right Arrow 38">
            <a:extLst>
              <a:ext uri="{FF2B5EF4-FFF2-40B4-BE49-F238E27FC236}">
                <a16:creationId xmlns:a16="http://schemas.microsoft.com/office/drawing/2014/main" id="{FF723972-E2EC-294F-B62D-CBA634B38441}"/>
              </a:ext>
            </a:extLst>
          </p:cNvPr>
          <p:cNvSpPr/>
          <p:nvPr/>
        </p:nvSpPr>
        <p:spPr>
          <a:xfrm>
            <a:off x="6096000" y="3507615"/>
            <a:ext cx="654424" cy="47064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3C3158D-8B21-7E41-9CD0-A8BB02757A04}"/>
              </a:ext>
            </a:extLst>
          </p:cNvPr>
          <p:cNvSpPr/>
          <p:nvPr/>
        </p:nvSpPr>
        <p:spPr>
          <a:xfrm>
            <a:off x="7871817" y="3799991"/>
            <a:ext cx="502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/>
              <a:t>……</a:t>
            </a:r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2E8D9C2-895F-F44E-A10A-D5A858F24E59}"/>
              </a:ext>
            </a:extLst>
          </p:cNvPr>
          <p:cNvSpPr txBox="1"/>
          <p:nvPr/>
        </p:nvSpPr>
        <p:spPr>
          <a:xfrm>
            <a:off x="7224315" y="2696182"/>
            <a:ext cx="1737992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/>
              <a:t>NPF</a:t>
            </a:r>
            <a:r>
              <a:rPr lang="zh-CN" altLang="en-US" sz="2000"/>
              <a:t> </a:t>
            </a:r>
            <a:r>
              <a:rPr lang="en-US" altLang="zh-CN" sz="2000"/>
              <a:t>of</a:t>
            </a:r>
            <a:r>
              <a:rPr lang="zh-CN" altLang="en-US" sz="2000"/>
              <a:t> </a:t>
            </a:r>
            <a:r>
              <a:rPr lang="en-US" altLang="zh-CN" sz="2000">
                <a:solidFill>
                  <a:schemeClr val="accent6">
                    <a:lumMod val="75000"/>
                  </a:schemeClr>
                </a:solidFill>
              </a:rPr>
              <a:t>F1 </a:t>
            </a:r>
            <a:r>
              <a:rPr lang="en-US" altLang="zh-CN" sz="2000"/>
              <a:t>gPA</a:t>
            </a:r>
            <a:r>
              <a:rPr lang="en-US" altLang="zh-CN" sz="2000" baseline="-25000"/>
              <a:t>1</a:t>
            </a:r>
            <a:r>
              <a:rPr lang="zh-CN" altLang="en-US" sz="2000" baseline="-25000">
                <a:solidFill>
                  <a:schemeClr val="bg1"/>
                </a:solidFill>
              </a:rPr>
              <a:t> </a:t>
            </a:r>
            <a:endParaRPr lang="en-CN" sz="2000">
              <a:solidFill>
                <a:schemeClr val="bg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F7AB42F-7262-3E4D-AA03-7B763578D3A6}"/>
              </a:ext>
            </a:extLst>
          </p:cNvPr>
          <p:cNvSpPr txBox="1"/>
          <p:nvPr/>
        </p:nvSpPr>
        <p:spPr>
          <a:xfrm>
            <a:off x="7224314" y="3372456"/>
            <a:ext cx="1737993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/>
              <a:t>NPF</a:t>
            </a:r>
            <a:r>
              <a:rPr lang="zh-CN" altLang="en-US" sz="2000"/>
              <a:t> </a:t>
            </a:r>
            <a:r>
              <a:rPr lang="en-US" altLang="zh-CN" sz="2000"/>
              <a:t>of</a:t>
            </a:r>
            <a:r>
              <a:rPr lang="zh-CN" altLang="en-US" sz="2000"/>
              <a:t> </a:t>
            </a:r>
            <a:r>
              <a:rPr lang="en-US" altLang="zh-CN" sz="2000">
                <a:solidFill>
                  <a:schemeClr val="accent5">
                    <a:lumMod val="75000"/>
                  </a:schemeClr>
                </a:solidFill>
              </a:rPr>
              <a:t>F2 </a:t>
            </a:r>
            <a:r>
              <a:rPr lang="en-US" altLang="zh-CN" sz="2000"/>
              <a:t>gPA</a:t>
            </a:r>
            <a:r>
              <a:rPr lang="en-US" altLang="zh-CN" sz="2000" baseline="-25000"/>
              <a:t>2</a:t>
            </a:r>
            <a:endParaRPr lang="en-CN" sz="200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D4A5AE1-DE7A-3143-8338-4218375F4092}"/>
              </a:ext>
            </a:extLst>
          </p:cNvPr>
          <p:cNvSpPr txBox="1"/>
          <p:nvPr/>
        </p:nvSpPr>
        <p:spPr>
          <a:xfrm>
            <a:off x="7224314" y="2119488"/>
            <a:ext cx="1737993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 sz="2000">
                <a:ea typeface="等线"/>
              </a:rPr>
              <a:t>NPF</a:t>
            </a:r>
            <a:r>
              <a:rPr lang="zh-CN" altLang="en-US" sz="2000">
                <a:ea typeface="等线"/>
              </a:rPr>
              <a:t> </a:t>
            </a:r>
            <a:r>
              <a:rPr lang="en-US" altLang="zh-CN" sz="2000">
                <a:ea typeface="等线"/>
              </a:rPr>
              <a:t>of</a:t>
            </a:r>
            <a:r>
              <a:rPr lang="zh-CN" altLang="en-US" sz="2000">
                <a:solidFill>
                  <a:schemeClr val="bg1"/>
                </a:solidFill>
                <a:ea typeface="等线"/>
              </a:rPr>
              <a:t> </a:t>
            </a:r>
            <a:r>
              <a:rPr lang="en-US" altLang="zh-CN" sz="2000">
                <a:solidFill>
                  <a:schemeClr val="accent5">
                    <a:lumMod val="75000"/>
                  </a:schemeClr>
                </a:solidFill>
                <a:ea typeface="等线"/>
              </a:rPr>
              <a:t>F2 </a:t>
            </a:r>
            <a:r>
              <a:rPr lang="en-US" altLang="zh-CN" sz="2000">
                <a:ea typeface="等线"/>
              </a:rPr>
              <a:t>gPA</a:t>
            </a:r>
            <a:r>
              <a:rPr lang="en-US" altLang="zh-CN" sz="2000" baseline="-25000">
                <a:ea typeface="等线"/>
              </a:rPr>
              <a:t>2</a:t>
            </a:r>
            <a:endParaRPr lang="en-US" sz="2000">
              <a:ea typeface="等线"/>
              <a:cs typeface="Calibri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58350C7-8E5F-6940-AF51-AAA92E026386}"/>
              </a:ext>
            </a:extLst>
          </p:cNvPr>
          <p:cNvSpPr txBox="1"/>
          <p:nvPr/>
        </p:nvSpPr>
        <p:spPr>
          <a:xfrm>
            <a:off x="7215929" y="4259548"/>
            <a:ext cx="1737993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/>
              <a:t>NPF</a:t>
            </a:r>
            <a:r>
              <a:rPr lang="zh-CN" altLang="en-US" sz="2000"/>
              <a:t> </a:t>
            </a:r>
            <a:r>
              <a:rPr lang="en-US" altLang="zh-CN" sz="2000"/>
              <a:t>of</a:t>
            </a:r>
            <a:r>
              <a:rPr lang="zh-CN" altLang="en-US" sz="2000"/>
              <a:t> </a:t>
            </a:r>
            <a:r>
              <a:rPr lang="en-US" altLang="zh-CN" sz="2000">
                <a:solidFill>
                  <a:schemeClr val="accent5">
                    <a:lumMod val="75000"/>
                  </a:schemeClr>
                </a:solidFill>
              </a:rPr>
              <a:t>F2 </a:t>
            </a:r>
            <a:r>
              <a:rPr lang="en-US" altLang="zh-CN" sz="2000"/>
              <a:t>gPA</a:t>
            </a:r>
            <a:r>
              <a:rPr lang="en-US" altLang="zh-CN" sz="2000" baseline="-25000"/>
              <a:t>2</a:t>
            </a:r>
            <a:endParaRPr lang="en-CN" sz="200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9E6BA0B-FED8-9B4B-9D59-FFAFD3939566}"/>
              </a:ext>
            </a:extLst>
          </p:cNvPr>
          <p:cNvSpPr txBox="1"/>
          <p:nvPr/>
        </p:nvSpPr>
        <p:spPr>
          <a:xfrm>
            <a:off x="7203026" y="4788992"/>
            <a:ext cx="1737993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/>
              <a:t>NPF</a:t>
            </a:r>
            <a:r>
              <a:rPr lang="zh-CN" altLang="en-US" sz="2000"/>
              <a:t> </a:t>
            </a:r>
            <a:r>
              <a:rPr lang="en-US" altLang="zh-CN" sz="2000"/>
              <a:t>of</a:t>
            </a:r>
            <a:r>
              <a:rPr lang="zh-CN" altLang="en-US" sz="2000"/>
              <a:t> </a:t>
            </a:r>
            <a:r>
              <a:rPr lang="en-US" altLang="zh-CN" sz="2000">
                <a:solidFill>
                  <a:schemeClr val="accent5">
                    <a:lumMod val="75000"/>
                  </a:schemeClr>
                </a:solidFill>
              </a:rPr>
              <a:t>F2 </a:t>
            </a:r>
            <a:r>
              <a:rPr lang="en-US" altLang="zh-CN" sz="2000"/>
              <a:t>gPA</a:t>
            </a:r>
            <a:r>
              <a:rPr lang="en-US" altLang="zh-CN" sz="2000" baseline="-25000"/>
              <a:t>2</a:t>
            </a:r>
            <a:endParaRPr lang="en-CN" sz="200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67BC210-1A96-AE4D-9B60-C535A9856BB7}"/>
              </a:ext>
            </a:extLst>
          </p:cNvPr>
          <p:cNvSpPr txBox="1"/>
          <p:nvPr/>
        </p:nvSpPr>
        <p:spPr>
          <a:xfrm>
            <a:off x="7203026" y="5394718"/>
            <a:ext cx="1737993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/>
              <a:t>NPF</a:t>
            </a:r>
            <a:r>
              <a:rPr lang="zh-CN" altLang="en-US" sz="2000"/>
              <a:t> </a:t>
            </a:r>
            <a:r>
              <a:rPr lang="en-US" altLang="zh-CN" sz="2000"/>
              <a:t>of</a:t>
            </a:r>
            <a:r>
              <a:rPr lang="zh-CN" altLang="en-US" sz="2000"/>
              <a:t> </a:t>
            </a:r>
            <a:r>
              <a:rPr lang="en-US" altLang="zh-CN" sz="2000">
                <a:solidFill>
                  <a:schemeClr val="accent5">
                    <a:lumMod val="75000"/>
                  </a:schemeClr>
                </a:solidFill>
              </a:rPr>
              <a:t>F2 </a:t>
            </a:r>
            <a:r>
              <a:rPr lang="en-US" altLang="zh-CN" sz="2000"/>
              <a:t>gPA</a:t>
            </a:r>
            <a:r>
              <a:rPr lang="en-US" altLang="zh-CN" sz="2000" baseline="-25000"/>
              <a:t>2</a:t>
            </a:r>
            <a:endParaRPr lang="en-CN" sz="200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018DE98-ED53-E749-A73E-052D6AFF9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1023065" cy="1325563"/>
          </a:xfrm>
        </p:spPr>
        <p:txBody>
          <a:bodyPr>
            <a:normAutofit/>
          </a:bodyPr>
          <a:lstStyle/>
          <a:p>
            <a:r>
              <a:rPr lang="en-US" altLang="zh-CN" sz="3200">
                <a:latin typeface="Songti TC" panose="02010600040101010101" pitchFamily="2" charset="-120"/>
                <a:ea typeface="Songti TC" panose="02010600040101010101" pitchFamily="2" charset="-120"/>
              </a:rPr>
              <a:t>Dictionary</a:t>
            </a:r>
            <a:r>
              <a:rPr lang="zh-CN" altLang="en-US" sz="32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3200">
                <a:latin typeface="Songti TC" panose="02010600040101010101" pitchFamily="2" charset="-120"/>
                <a:ea typeface="Songti TC" panose="02010600040101010101" pitchFamily="2" charset="-120"/>
              </a:rPr>
              <a:t>Attacks</a:t>
            </a:r>
            <a:r>
              <a:rPr lang="zh-CN" altLang="en-US" sz="32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3200">
                <a:latin typeface="Songti TC" panose="02010600040101010101" pitchFamily="2" charset="-120"/>
                <a:ea typeface="Songti TC" panose="02010600040101010101" pitchFamily="2" charset="-120"/>
              </a:rPr>
              <a:t>Case</a:t>
            </a:r>
            <a:r>
              <a:rPr lang="zh-CN" altLang="en-US" sz="32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3200">
                <a:latin typeface="Songti TC" panose="02010600040101010101" pitchFamily="2" charset="-120"/>
                <a:ea typeface="Songti TC" panose="02010600040101010101" pitchFamily="2" charset="-120"/>
              </a:rPr>
              <a:t>Study#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1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–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Steal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ECDSA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Nonce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via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 err="1">
                <a:solidFill>
                  <a:schemeClr val="accent4">
                    <a:lumMod val="60000"/>
                    <a:lumOff val="40000"/>
                  </a:schemeClr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pt_regs</a:t>
            </a:r>
            <a:endParaRPr lang="en-CN" sz="2800">
              <a:solidFill>
                <a:schemeClr val="accent4">
                  <a:lumMod val="60000"/>
                  <a:lumOff val="40000"/>
                </a:schemeClr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7BF556-1E9E-9445-BF71-A3FA50AB5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26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7551537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EEF5CB-DFA8-5F4B-B317-9E5E576F92B9}"/>
              </a:ext>
            </a:extLst>
          </p:cNvPr>
          <p:cNvSpPr/>
          <p:nvPr/>
        </p:nvSpPr>
        <p:spPr>
          <a:xfrm>
            <a:off x="9155094" y="1480821"/>
            <a:ext cx="2847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/>
              <a:t>Try</a:t>
            </a:r>
            <a:r>
              <a:rPr lang="zh-CN" altLang="en-US"/>
              <a:t> </a:t>
            </a:r>
            <a:r>
              <a:rPr lang="en-US" altLang="zh-CN"/>
              <a:t>to</a:t>
            </a:r>
            <a:r>
              <a:rPr lang="zh-CN" altLang="en-US"/>
              <a:t> </a:t>
            </a:r>
            <a:r>
              <a:rPr lang="en-US" altLang="zh-CN"/>
              <a:t>call</a:t>
            </a:r>
            <a:r>
              <a:rPr lang="zh-CN" altLang="en-US"/>
              <a:t> </a:t>
            </a:r>
            <a:r>
              <a:rPr lang="en-US" altLang="zh-CN">
                <a:solidFill>
                  <a:schemeClr val="accent6">
                    <a:lumMod val="75000"/>
                  </a:schemeClr>
                </a:solidFill>
              </a:rPr>
              <a:t>F1 </a:t>
            </a:r>
            <a:r>
              <a:rPr lang="en-US" altLang="zh-CN" err="1"/>
              <a:t>BN_is_bit_set</a:t>
            </a:r>
            <a:r>
              <a:rPr lang="en-US" altLang="zh-CN"/>
              <a:t>()</a:t>
            </a:r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4311368-4ADD-B848-823B-CBF49350B535}"/>
              </a:ext>
            </a:extLst>
          </p:cNvPr>
          <p:cNvSpPr/>
          <p:nvPr/>
        </p:nvSpPr>
        <p:spPr>
          <a:xfrm>
            <a:off x="9152336" y="2153959"/>
            <a:ext cx="32356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/>
              <a:t>Finish</a:t>
            </a:r>
            <a:r>
              <a:rPr lang="zh-CN" altLang="en-US"/>
              <a:t> </a:t>
            </a:r>
            <a:r>
              <a:rPr lang="en-US" altLang="zh-CN" err="1"/>
              <a:t>BN_is_bit_set</a:t>
            </a:r>
            <a:r>
              <a:rPr lang="en-US" altLang="zh-CN"/>
              <a:t>(), try</a:t>
            </a:r>
            <a:r>
              <a:rPr lang="zh-CN" altLang="en-US"/>
              <a:t> </a:t>
            </a:r>
            <a:r>
              <a:rPr lang="en-US" altLang="zh-CN"/>
              <a:t>to</a:t>
            </a:r>
            <a:r>
              <a:rPr lang="zh-CN" altLang="en-US"/>
              <a:t> </a:t>
            </a:r>
            <a:r>
              <a:rPr lang="en-US" altLang="zh-CN"/>
              <a:t>return</a:t>
            </a:r>
            <a:r>
              <a:rPr lang="zh-CN" altLang="en-US"/>
              <a:t> </a:t>
            </a:r>
            <a:r>
              <a:rPr lang="en-US" altLang="zh-CN"/>
              <a:t>to</a:t>
            </a:r>
            <a:r>
              <a:rPr lang="zh-CN" altLang="en-US"/>
              <a:t> </a:t>
            </a:r>
            <a:r>
              <a:rPr lang="en-US" altLang="zh-CN">
                <a:solidFill>
                  <a:schemeClr val="accent5">
                    <a:lumMod val="75000"/>
                  </a:schemeClr>
                </a:solidFill>
              </a:rPr>
              <a:t>F2</a:t>
            </a:r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030D4B1-9F02-B14D-8500-19E2F20EC86D}"/>
              </a:ext>
            </a:extLst>
          </p:cNvPr>
          <p:cNvCxnSpPr>
            <a:cxnSpLocks/>
          </p:cNvCxnSpPr>
          <p:nvPr/>
        </p:nvCxnSpPr>
        <p:spPr>
          <a:xfrm>
            <a:off x="10409238" y="2762901"/>
            <a:ext cx="0" cy="1107771"/>
          </a:xfrm>
          <a:prstGeom prst="straightConnector1">
            <a:avLst/>
          </a:prstGeom>
          <a:ln w="63500">
            <a:solidFill>
              <a:srgbClr val="C0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4" descr="See the source image">
            <a:extLst>
              <a:ext uri="{FF2B5EF4-FFF2-40B4-BE49-F238E27FC236}">
                <a16:creationId xmlns:a16="http://schemas.microsoft.com/office/drawing/2014/main" id="{DDC6475E-7148-2648-8029-D49217B3B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983" y="3960905"/>
            <a:ext cx="638509" cy="63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A41C0F3-74D6-3443-8C3D-04392E23E7E1}"/>
              </a:ext>
            </a:extLst>
          </p:cNvPr>
          <p:cNvSpPr/>
          <p:nvPr/>
        </p:nvSpPr>
        <p:spPr>
          <a:xfrm>
            <a:off x="10415578" y="3173909"/>
            <a:ext cx="1734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err="1">
                <a:solidFill>
                  <a:srgbClr val="C00000"/>
                </a:solidFill>
              </a:rPr>
              <a:t>i</a:t>
            </a:r>
            <a:r>
              <a:rPr lang="en-US" altLang="zh-CN" baseline="30000" err="1">
                <a:solidFill>
                  <a:srgbClr val="C00000"/>
                </a:solidFill>
              </a:rPr>
              <a:t>th</a:t>
            </a:r>
            <a:r>
              <a:rPr lang="zh-CN" altLang="en-US">
                <a:solidFill>
                  <a:srgbClr val="C00000"/>
                </a:solidFill>
              </a:rPr>
              <a:t> </a:t>
            </a:r>
            <a:r>
              <a:rPr lang="en-US" altLang="zh-CN">
                <a:solidFill>
                  <a:srgbClr val="C00000"/>
                </a:solidFill>
              </a:rPr>
              <a:t>bit</a:t>
            </a:r>
            <a:r>
              <a:rPr lang="zh-CN" altLang="en-US">
                <a:solidFill>
                  <a:srgbClr val="C00000"/>
                </a:solidFill>
              </a:rPr>
              <a:t> </a:t>
            </a:r>
            <a:r>
              <a:rPr lang="en-US" altLang="zh-CN">
                <a:solidFill>
                  <a:srgbClr val="C00000"/>
                </a:solidFill>
              </a:rPr>
              <a:t>of</a:t>
            </a:r>
            <a:r>
              <a:rPr lang="zh-CN" altLang="en-US">
                <a:solidFill>
                  <a:srgbClr val="C00000"/>
                </a:solidFill>
              </a:rPr>
              <a:t> </a:t>
            </a:r>
            <a:r>
              <a:rPr lang="en-US" altLang="zh-CN">
                <a:solidFill>
                  <a:srgbClr val="C00000"/>
                </a:solidFill>
              </a:rPr>
              <a:t>k</a:t>
            </a:r>
            <a:r>
              <a:rPr lang="zh-CN" altLang="en-US">
                <a:solidFill>
                  <a:srgbClr val="C00000"/>
                </a:solidFill>
              </a:rPr>
              <a:t> </a:t>
            </a:r>
            <a:r>
              <a:rPr lang="en-US" altLang="zh-CN">
                <a:solidFill>
                  <a:srgbClr val="C00000"/>
                </a:solidFill>
              </a:rPr>
              <a:t>in</a:t>
            </a:r>
            <a:r>
              <a:rPr lang="zh-CN" altLang="en-US">
                <a:solidFill>
                  <a:srgbClr val="C00000"/>
                </a:solidFill>
              </a:rPr>
              <a:t> </a:t>
            </a:r>
            <a:r>
              <a:rPr lang="en-US" altLang="zh-CN">
                <a:solidFill>
                  <a:srgbClr val="C00000"/>
                </a:solidFill>
              </a:rPr>
              <a:t>RAX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8D10302-5C12-9340-81AB-4EEA910E77A4}"/>
              </a:ext>
            </a:extLst>
          </p:cNvPr>
          <p:cNvSpPr/>
          <p:nvPr/>
        </p:nvSpPr>
        <p:spPr>
          <a:xfrm>
            <a:off x="9036687" y="3044187"/>
            <a:ext cx="13922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>
                <a:solidFill>
                  <a:srgbClr val="C00000"/>
                </a:solidFill>
              </a:rPr>
              <a:t>Not</a:t>
            </a:r>
            <a:r>
              <a:rPr lang="zh-CN" altLang="en-US" sz="2000" b="1">
                <a:solidFill>
                  <a:srgbClr val="C00000"/>
                </a:solidFill>
              </a:rPr>
              <a:t> </a:t>
            </a:r>
            <a:r>
              <a:rPr lang="en-US" altLang="zh-CN" sz="2000" b="1">
                <a:solidFill>
                  <a:srgbClr val="C00000"/>
                </a:solidFill>
              </a:rPr>
              <a:t>handle</a:t>
            </a:r>
            <a:r>
              <a:rPr lang="zh-CN" altLang="en-US" sz="2000" b="1">
                <a:solidFill>
                  <a:srgbClr val="C00000"/>
                </a:solidFill>
              </a:rPr>
              <a:t> </a:t>
            </a:r>
            <a:r>
              <a:rPr lang="en-US" altLang="zh-CN" sz="2000" b="1">
                <a:solidFill>
                  <a:srgbClr val="C00000"/>
                </a:solidFill>
              </a:rPr>
              <a:t>NPF</a:t>
            </a:r>
            <a:r>
              <a:rPr lang="zh-CN" altLang="en-US" sz="2000" b="1">
                <a:solidFill>
                  <a:srgbClr val="C00000"/>
                </a:solidFill>
              </a:rPr>
              <a:t> </a:t>
            </a:r>
            <a:r>
              <a:rPr lang="en-US" altLang="zh-CN" sz="2000" b="1">
                <a:solidFill>
                  <a:srgbClr val="C00000"/>
                </a:solidFill>
              </a:rPr>
              <a:t>(gPA</a:t>
            </a:r>
            <a:r>
              <a:rPr lang="en-US" altLang="zh-CN" sz="2000" b="1" baseline="-25000">
                <a:solidFill>
                  <a:srgbClr val="C00000"/>
                </a:solidFill>
              </a:rPr>
              <a:t>2</a:t>
            </a:r>
            <a:r>
              <a:rPr lang="en-US" altLang="zh-CN" sz="2000" b="1">
                <a:solidFill>
                  <a:srgbClr val="C00000"/>
                </a:solidFill>
              </a:rPr>
              <a:t>)</a:t>
            </a:r>
            <a:endParaRPr lang="en-US" sz="2000" b="1">
              <a:solidFill>
                <a:srgbClr val="C00000"/>
              </a:solidFill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CA2DD7E-D67D-7A4E-8B48-E5FF44CC6F2B}"/>
              </a:ext>
            </a:extLst>
          </p:cNvPr>
          <p:cNvSpPr/>
          <p:nvPr/>
        </p:nvSpPr>
        <p:spPr>
          <a:xfrm>
            <a:off x="7269166" y="4580847"/>
            <a:ext cx="1841852" cy="948845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/>
              <a:t>Store</a:t>
            </a:r>
            <a:r>
              <a:rPr lang="zh-CN" altLang="en-US" sz="2000"/>
              <a:t> </a:t>
            </a:r>
            <a:r>
              <a:rPr lang="en-US" altLang="zh-CN" sz="2000"/>
              <a:t>registers</a:t>
            </a:r>
            <a:r>
              <a:rPr lang="zh-CN" altLang="en-US" sz="2000"/>
              <a:t> </a:t>
            </a:r>
            <a:r>
              <a:rPr lang="en-US" altLang="zh-CN" sz="2000"/>
              <a:t>to</a:t>
            </a:r>
            <a:r>
              <a:rPr lang="zh-CN" altLang="en-US" sz="2000"/>
              <a:t> </a:t>
            </a:r>
            <a:r>
              <a:rPr lang="en-US" altLang="zh-CN" sz="2000" err="1"/>
              <a:t>pt_regs</a:t>
            </a:r>
            <a:r>
              <a:rPr lang="en-US" altLang="zh-CN" sz="2000"/>
              <a:t>,</a:t>
            </a:r>
            <a:r>
              <a:rPr lang="zh-CN" altLang="en-US" sz="2000"/>
              <a:t> </a:t>
            </a:r>
            <a:r>
              <a:rPr lang="en-US" altLang="zh-CN" sz="2000"/>
              <a:t>go</a:t>
            </a:r>
            <a:r>
              <a:rPr lang="zh-CN" altLang="en-US" sz="2000"/>
              <a:t> </a:t>
            </a:r>
            <a:r>
              <a:rPr lang="en-US" altLang="zh-CN" sz="2000"/>
              <a:t>to</a:t>
            </a:r>
            <a:r>
              <a:rPr lang="zh-CN" altLang="en-US" sz="2000"/>
              <a:t> </a:t>
            </a:r>
            <a:r>
              <a:rPr lang="en-US" altLang="zh-CN" sz="2000"/>
              <a:t>kernel</a:t>
            </a:r>
            <a:r>
              <a:rPr lang="zh-CN" altLang="en-US" sz="2000"/>
              <a:t> </a:t>
            </a:r>
            <a:r>
              <a:rPr lang="en-US" altLang="zh-CN" sz="2000"/>
              <a:t>space</a:t>
            </a:r>
            <a:endParaRPr lang="en-CN" sz="200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5596683-41A3-124D-BFE4-029464DA99DD}"/>
              </a:ext>
            </a:extLst>
          </p:cNvPr>
          <p:cNvCxnSpPr>
            <a:cxnSpLocks/>
          </p:cNvCxnSpPr>
          <p:nvPr/>
        </p:nvCxnSpPr>
        <p:spPr>
          <a:xfrm flipV="1">
            <a:off x="9248210" y="4599414"/>
            <a:ext cx="841773" cy="666661"/>
          </a:xfrm>
          <a:prstGeom prst="straightConnector1">
            <a:avLst/>
          </a:prstGeom>
          <a:ln w="63500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D639B696-B9EC-7D42-A28F-D2ECD9CB44D8}"/>
              </a:ext>
            </a:extLst>
          </p:cNvPr>
          <p:cNvSpPr/>
          <p:nvPr/>
        </p:nvSpPr>
        <p:spPr>
          <a:xfrm>
            <a:off x="9669096" y="4869091"/>
            <a:ext cx="1472711" cy="5080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1"/>
              <a:t>Query</a:t>
            </a:r>
            <a:r>
              <a:rPr lang="zh-CN" altLang="en-US" sz="1351"/>
              <a:t> </a:t>
            </a:r>
            <a:r>
              <a:rPr lang="en-US" altLang="zh-CN" sz="1351"/>
              <a:t>APIC</a:t>
            </a:r>
            <a:r>
              <a:rPr lang="zh-CN" altLang="en-US" sz="1351"/>
              <a:t> </a:t>
            </a:r>
            <a:r>
              <a:rPr lang="en-US" altLang="zh-CN" sz="1351"/>
              <a:t>Timer</a:t>
            </a:r>
            <a:r>
              <a:rPr lang="zh-CN" altLang="en-US" sz="1351"/>
              <a:t> </a:t>
            </a:r>
            <a:endParaRPr lang="en-US" altLang="zh-CN" sz="1351"/>
          </a:p>
          <a:p>
            <a:r>
              <a:rPr lang="en-US" altLang="zh-CN" sz="1351"/>
              <a:t>(kernel</a:t>
            </a:r>
            <a:r>
              <a:rPr lang="zh-CN" altLang="en-US" sz="1351"/>
              <a:t> </a:t>
            </a:r>
            <a:r>
              <a:rPr lang="en-US" altLang="zh-CN" sz="1351"/>
              <a:t>behaviors)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13F0BCE-B38A-9547-B4D3-4FC4961F8695}"/>
              </a:ext>
            </a:extLst>
          </p:cNvPr>
          <p:cNvGrpSpPr/>
          <p:nvPr/>
        </p:nvGrpSpPr>
        <p:grpSpPr>
          <a:xfrm>
            <a:off x="997398" y="1542771"/>
            <a:ext cx="4890246" cy="4835729"/>
            <a:chOff x="997398" y="1542771"/>
            <a:chExt cx="4890246" cy="4835729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FF7DCC7-63E2-EF4C-B439-10A97603FFA2}"/>
                </a:ext>
              </a:extLst>
            </p:cNvPr>
            <p:cNvSpPr txBox="1"/>
            <p:nvPr/>
          </p:nvSpPr>
          <p:spPr>
            <a:xfrm>
              <a:off x="1884904" y="5578280"/>
              <a:ext cx="34425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/>
                <a:t>gPA</a:t>
              </a:r>
              <a:r>
                <a:rPr lang="en-US" altLang="zh-CN" sz="2000" baseline="-25000"/>
                <a:t>1</a:t>
              </a:r>
              <a:r>
                <a:rPr lang="en-US" altLang="zh-CN" sz="2000"/>
                <a:t>:</a:t>
              </a:r>
              <a:r>
                <a:rPr lang="zh-CN" altLang="en-US" sz="2000"/>
                <a:t> </a:t>
              </a:r>
              <a:r>
                <a:rPr lang="en-US" altLang="zh-CN" sz="2000">
                  <a:solidFill>
                    <a:schemeClr val="accent6">
                      <a:lumMod val="75000"/>
                    </a:schemeClr>
                  </a:solidFill>
                </a:rPr>
                <a:t>F1 </a:t>
              </a:r>
              <a:r>
                <a:rPr lang="en-US" altLang="zh-CN" sz="2000" err="1"/>
                <a:t>BN_is_bit_set</a:t>
              </a:r>
              <a:r>
                <a:rPr lang="en-US" altLang="zh-CN" sz="2000"/>
                <a:t>()</a:t>
              </a:r>
              <a:endParaRPr lang="en-CN" sz="200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D738625-39A0-C743-99AE-249C006DC607}"/>
                </a:ext>
              </a:extLst>
            </p:cNvPr>
            <p:cNvSpPr txBox="1"/>
            <p:nvPr/>
          </p:nvSpPr>
          <p:spPr>
            <a:xfrm>
              <a:off x="1884904" y="5978390"/>
              <a:ext cx="37063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/>
                <a:t>gPA</a:t>
              </a:r>
              <a:r>
                <a:rPr lang="en-US" altLang="zh-CN" sz="2000" baseline="-25000"/>
                <a:t>2</a:t>
              </a:r>
              <a:r>
                <a:rPr lang="en-US" altLang="zh-CN" sz="2000"/>
                <a:t>:</a:t>
              </a:r>
              <a:r>
                <a:rPr lang="zh-CN" altLang="en-US" sz="2000"/>
                <a:t> </a:t>
              </a:r>
              <a:r>
                <a:rPr lang="en-US" altLang="zh-CN" sz="2000">
                  <a:solidFill>
                    <a:schemeClr val="accent5">
                      <a:lumMod val="75000"/>
                    </a:schemeClr>
                  </a:solidFill>
                </a:rPr>
                <a:t>F2</a:t>
              </a:r>
              <a:r>
                <a:rPr lang="zh-CN" altLang="en-US" sz="200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2000" err="1">
                  <a:latin typeface="NimbusMonL"/>
                </a:rPr>
                <a:t>ec_scalar_mul_ladder</a:t>
              </a:r>
              <a:r>
                <a:rPr lang="en-US" sz="2000">
                  <a:latin typeface="NimbusMonL"/>
                </a:rPr>
                <a:t>() </a:t>
              </a:r>
              <a:endParaRPr lang="en-CN" sz="2000"/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B286A4A-A1FA-CB48-A0C7-3AC3ED2D6E0B}"/>
                </a:ext>
              </a:extLst>
            </p:cNvPr>
            <p:cNvGrpSpPr/>
            <p:nvPr/>
          </p:nvGrpSpPr>
          <p:grpSpPr>
            <a:xfrm>
              <a:off x="997398" y="1542771"/>
              <a:ext cx="4890246" cy="4035509"/>
              <a:chOff x="997398" y="1542771"/>
              <a:chExt cx="4890246" cy="4035509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DA7E7EF-4441-6146-9477-E663AEA460A8}"/>
                  </a:ext>
                </a:extLst>
              </p:cNvPr>
              <p:cNvSpPr/>
              <p:nvPr/>
            </p:nvSpPr>
            <p:spPr>
              <a:xfrm>
                <a:off x="997398" y="1542771"/>
                <a:ext cx="4890246" cy="4035509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4993654-C14A-6045-950E-46EDFB351C9C}"/>
                  </a:ext>
                </a:extLst>
              </p:cNvPr>
              <p:cNvSpPr/>
              <p:nvPr/>
            </p:nvSpPr>
            <p:spPr>
              <a:xfrm>
                <a:off x="1666715" y="1896280"/>
                <a:ext cx="3567643" cy="2739211"/>
              </a:xfrm>
              <a:prstGeom prst="rect">
                <a:avLst/>
              </a:prstGeom>
            </p:spPr>
            <p:txBody>
              <a:bodyPr wrap="none" lIns="91440" tIns="45720" rIns="91440" bIns="45720" anchor="t">
                <a:spAutoFit/>
              </a:bodyPr>
              <a:lstStyle/>
              <a:p>
                <a:r>
                  <a:rPr lang="en-US" altLang="zh-CN" sz="2400">
                    <a:latin typeface="NimbusMonL"/>
                    <a:ea typeface="等线"/>
                  </a:rPr>
                  <a:t>For loop inside </a:t>
                </a:r>
              </a:p>
              <a:p>
                <a:r>
                  <a:rPr lang="en-US" altLang="zh-CN" sz="2400">
                    <a:solidFill>
                      <a:schemeClr val="accent5">
                        <a:lumMod val="75000"/>
                      </a:schemeClr>
                    </a:solidFill>
                    <a:ea typeface="等线"/>
                  </a:rPr>
                  <a:t>F2</a:t>
                </a:r>
                <a:r>
                  <a:rPr lang="zh-CN" altLang="en-US" sz="2400">
                    <a:solidFill>
                      <a:schemeClr val="bg1"/>
                    </a:solidFill>
                    <a:ea typeface="等线"/>
                  </a:rPr>
                  <a:t> </a:t>
                </a:r>
                <a:r>
                  <a:rPr lang="en-US" sz="2400" err="1">
                    <a:latin typeface="NimbusMonL"/>
                  </a:rPr>
                  <a:t>ec_scalar_mul_ladder</a:t>
                </a:r>
                <a:r>
                  <a:rPr lang="en-US" sz="2400">
                    <a:latin typeface="NimbusMonL"/>
                  </a:rPr>
                  <a:t>(</a:t>
                </a:r>
                <a:r>
                  <a:rPr lang="en-US" sz="2800">
                    <a:latin typeface="NimbusMonL"/>
                  </a:rPr>
                  <a:t>)</a:t>
                </a:r>
                <a:r>
                  <a:rPr lang="en-US" sz="2400">
                    <a:solidFill>
                      <a:schemeClr val="bg1"/>
                    </a:solidFill>
                    <a:latin typeface="NimbusMonL"/>
                  </a:rPr>
                  <a:t> </a:t>
                </a:r>
                <a:endParaRPr lang="en-US" altLang="zh-CN" sz="2400">
                  <a:solidFill>
                    <a:schemeClr val="bg1"/>
                  </a:solidFill>
                  <a:latin typeface="NimbusMonL"/>
                </a:endParaRPr>
              </a:p>
              <a:p>
                <a:r>
                  <a:rPr lang="en-US" altLang="zh-CN" sz="2400">
                    <a:latin typeface="NimbusMonL"/>
                    <a:ea typeface="等线"/>
                  </a:rPr>
                  <a:t>{</a:t>
                </a:r>
              </a:p>
              <a:p>
                <a:r>
                  <a:rPr lang="en-US" altLang="zh-CN" sz="2400">
                    <a:solidFill>
                      <a:schemeClr val="bg1"/>
                    </a:solidFill>
                    <a:latin typeface="NimbusMonL"/>
                    <a:ea typeface="等线"/>
                  </a:rPr>
                  <a:t>  </a:t>
                </a:r>
                <a:r>
                  <a:rPr lang="en-US" altLang="zh-CN" sz="2400">
                    <a:latin typeface="NimbusMonL"/>
                    <a:ea typeface="等线"/>
                  </a:rPr>
                  <a:t>  …</a:t>
                </a:r>
              </a:p>
              <a:p>
                <a:r>
                  <a:rPr lang="en-US" altLang="zh-CN" sz="2400">
                    <a:solidFill>
                      <a:schemeClr val="bg1"/>
                    </a:solidFill>
                    <a:latin typeface="NimbusMonL"/>
                    <a:ea typeface="等线"/>
                  </a:rPr>
                  <a:t>    </a:t>
                </a:r>
                <a:r>
                  <a:rPr lang="en-US" altLang="zh-CN" sz="2400">
                    <a:solidFill>
                      <a:schemeClr val="accent6">
                        <a:lumMod val="75000"/>
                      </a:schemeClr>
                    </a:solidFill>
                    <a:ea typeface="等线"/>
                  </a:rPr>
                  <a:t>F1</a:t>
                </a:r>
                <a:r>
                  <a:rPr lang="en-US" altLang="zh-CN" sz="2400">
                    <a:solidFill>
                      <a:schemeClr val="bg1"/>
                    </a:solidFill>
                    <a:ea typeface="等线"/>
                  </a:rPr>
                  <a:t> </a:t>
                </a:r>
                <a:r>
                  <a:rPr lang="en-US" altLang="zh-CN" sz="2400" err="1">
                    <a:ea typeface="等线"/>
                  </a:rPr>
                  <a:t>BN_is_bit_set</a:t>
                </a:r>
                <a:r>
                  <a:rPr lang="en-US" altLang="zh-CN" sz="2400">
                    <a:ea typeface="等线"/>
                  </a:rPr>
                  <a:t>(k, </a:t>
                </a:r>
                <a:r>
                  <a:rPr lang="en-US" altLang="zh-CN" sz="2400" err="1">
                    <a:ea typeface="等线"/>
                  </a:rPr>
                  <a:t>i</a:t>
                </a:r>
                <a:r>
                  <a:rPr lang="en-US" altLang="zh-CN" sz="2400" baseline="30000" err="1">
                    <a:ea typeface="等线"/>
                  </a:rPr>
                  <a:t>th</a:t>
                </a:r>
                <a:r>
                  <a:rPr lang="en-US" altLang="zh-CN" sz="2400">
                    <a:ea typeface="等线"/>
                  </a:rPr>
                  <a:t>)</a:t>
                </a:r>
                <a:endParaRPr lang="en-US" altLang="zh-CN" sz="2400">
                  <a:latin typeface="NimbusMonL"/>
                  <a:ea typeface="等线"/>
                </a:endParaRPr>
              </a:p>
              <a:p>
                <a:r>
                  <a:rPr lang="en-US" altLang="zh-CN" sz="2400">
                    <a:latin typeface="NimbusMonL"/>
                    <a:ea typeface="等线"/>
                  </a:rPr>
                  <a:t>    …</a:t>
                </a:r>
              </a:p>
              <a:p>
                <a:r>
                  <a:rPr lang="en-US" altLang="zh-CN" sz="2400">
                    <a:latin typeface="NimbusMonL"/>
                    <a:ea typeface="等线"/>
                  </a:rPr>
                  <a:t>}</a:t>
                </a:r>
                <a:endParaRPr lang="en-US" sz="2400">
                  <a:ea typeface="等线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09EE15B-A519-0B44-9690-E96019AE8B52}"/>
                  </a:ext>
                </a:extLst>
              </p:cNvPr>
              <p:cNvSpPr txBox="1"/>
              <p:nvPr/>
            </p:nvSpPr>
            <p:spPr>
              <a:xfrm>
                <a:off x="1666715" y="4573936"/>
                <a:ext cx="3487271" cy="64633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US" altLang="zh-CN" b="1" i="1">
                    <a:ea typeface="等线"/>
                  </a:rPr>
                  <a:t>Constant-time Montgomery ladder implementation </a:t>
                </a:r>
                <a:endParaRPr lang="en-US" b="1" i="1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2" name="Right Arrow 41">
            <a:extLst>
              <a:ext uri="{FF2B5EF4-FFF2-40B4-BE49-F238E27FC236}">
                <a16:creationId xmlns:a16="http://schemas.microsoft.com/office/drawing/2014/main" id="{0BEC19A8-B346-9B49-A2B2-30A947FFEB6D}"/>
              </a:ext>
            </a:extLst>
          </p:cNvPr>
          <p:cNvSpPr/>
          <p:nvPr/>
        </p:nvSpPr>
        <p:spPr>
          <a:xfrm>
            <a:off x="6096000" y="3507615"/>
            <a:ext cx="654424" cy="47064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1496A7D-3E78-1C43-9BCD-C0B2B9C2234E}"/>
              </a:ext>
            </a:extLst>
          </p:cNvPr>
          <p:cNvSpPr/>
          <p:nvPr/>
        </p:nvSpPr>
        <p:spPr>
          <a:xfrm>
            <a:off x="7947811" y="2640654"/>
            <a:ext cx="502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/>
              <a:t>……</a:t>
            </a:r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414F61D-B16C-6048-B9D2-F5385C31BCE3}"/>
              </a:ext>
            </a:extLst>
          </p:cNvPr>
          <p:cNvSpPr txBox="1"/>
          <p:nvPr/>
        </p:nvSpPr>
        <p:spPr>
          <a:xfrm>
            <a:off x="7300309" y="1536845"/>
            <a:ext cx="1737992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/>
              <a:t>NPF</a:t>
            </a:r>
            <a:r>
              <a:rPr lang="zh-CN" altLang="en-US" sz="2000"/>
              <a:t> </a:t>
            </a:r>
            <a:r>
              <a:rPr lang="en-US" altLang="zh-CN" sz="2000"/>
              <a:t>of</a:t>
            </a:r>
            <a:r>
              <a:rPr lang="zh-CN" altLang="en-US" sz="2000"/>
              <a:t> </a:t>
            </a:r>
            <a:r>
              <a:rPr lang="en-US" altLang="zh-CN" sz="2000">
                <a:solidFill>
                  <a:schemeClr val="accent6">
                    <a:lumMod val="75000"/>
                  </a:schemeClr>
                </a:solidFill>
              </a:rPr>
              <a:t>F1 </a:t>
            </a:r>
            <a:r>
              <a:rPr lang="en-US" altLang="zh-CN" sz="2000"/>
              <a:t>gPA</a:t>
            </a:r>
            <a:r>
              <a:rPr lang="en-US" altLang="zh-CN" sz="2000" baseline="-25000"/>
              <a:t>1</a:t>
            </a:r>
            <a:r>
              <a:rPr lang="zh-CN" altLang="en-US" sz="2000" baseline="-25000">
                <a:solidFill>
                  <a:schemeClr val="bg1"/>
                </a:solidFill>
              </a:rPr>
              <a:t> </a:t>
            </a:r>
            <a:endParaRPr lang="en-CN" sz="200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DC46B08-7384-D642-B456-D289DF9ABED4}"/>
              </a:ext>
            </a:extLst>
          </p:cNvPr>
          <p:cNvSpPr txBox="1"/>
          <p:nvPr/>
        </p:nvSpPr>
        <p:spPr>
          <a:xfrm>
            <a:off x="7300308" y="2213119"/>
            <a:ext cx="1737993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/>
              <a:t>NPF</a:t>
            </a:r>
            <a:r>
              <a:rPr lang="zh-CN" altLang="en-US" sz="2000"/>
              <a:t> </a:t>
            </a:r>
            <a:r>
              <a:rPr lang="en-US" altLang="zh-CN" sz="2000"/>
              <a:t>of</a:t>
            </a:r>
            <a:r>
              <a:rPr lang="zh-CN" altLang="en-US" sz="2000"/>
              <a:t> </a:t>
            </a:r>
            <a:r>
              <a:rPr lang="en-US" altLang="zh-CN" sz="2000">
                <a:solidFill>
                  <a:schemeClr val="accent5">
                    <a:lumMod val="75000"/>
                  </a:schemeClr>
                </a:solidFill>
              </a:rPr>
              <a:t>F2 </a:t>
            </a:r>
            <a:r>
              <a:rPr lang="en-US" altLang="zh-CN" sz="2000"/>
              <a:t>gPA</a:t>
            </a:r>
            <a:r>
              <a:rPr lang="en-US" altLang="zh-CN" sz="2000" baseline="-25000"/>
              <a:t>2</a:t>
            </a:r>
            <a:endParaRPr lang="en-CN" sz="200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BF814BE-CC12-4443-8FA3-9A95BBBE19AC}"/>
              </a:ext>
            </a:extLst>
          </p:cNvPr>
          <p:cNvSpPr txBox="1"/>
          <p:nvPr/>
        </p:nvSpPr>
        <p:spPr>
          <a:xfrm>
            <a:off x="7291923" y="3100211"/>
            <a:ext cx="1737993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/>
              <a:t>NPF</a:t>
            </a:r>
            <a:r>
              <a:rPr lang="zh-CN" altLang="en-US" sz="2000"/>
              <a:t> </a:t>
            </a:r>
            <a:r>
              <a:rPr lang="en-US" altLang="zh-CN" sz="2000"/>
              <a:t>of</a:t>
            </a:r>
            <a:r>
              <a:rPr lang="zh-CN" altLang="en-US" sz="2000"/>
              <a:t> </a:t>
            </a:r>
            <a:r>
              <a:rPr lang="en-US" altLang="zh-CN" sz="2000">
                <a:solidFill>
                  <a:schemeClr val="accent5">
                    <a:lumMod val="75000"/>
                  </a:schemeClr>
                </a:solidFill>
              </a:rPr>
              <a:t>F2 </a:t>
            </a:r>
            <a:r>
              <a:rPr lang="en-US" altLang="zh-CN" sz="2000"/>
              <a:t>gPA</a:t>
            </a:r>
            <a:r>
              <a:rPr lang="en-US" altLang="zh-CN" sz="2000" baseline="-25000"/>
              <a:t>2</a:t>
            </a:r>
            <a:endParaRPr lang="en-CN" sz="200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6BC7AAE-6395-FD40-8ABC-6E11F3D3C483}"/>
              </a:ext>
            </a:extLst>
          </p:cNvPr>
          <p:cNvSpPr txBox="1"/>
          <p:nvPr/>
        </p:nvSpPr>
        <p:spPr>
          <a:xfrm>
            <a:off x="7279020" y="3629655"/>
            <a:ext cx="1737993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/>
              <a:t>NPF</a:t>
            </a:r>
            <a:r>
              <a:rPr lang="zh-CN" altLang="en-US" sz="2000"/>
              <a:t> </a:t>
            </a:r>
            <a:r>
              <a:rPr lang="en-US" altLang="zh-CN" sz="2000"/>
              <a:t>of</a:t>
            </a:r>
            <a:r>
              <a:rPr lang="zh-CN" altLang="en-US" sz="2000"/>
              <a:t> </a:t>
            </a:r>
            <a:r>
              <a:rPr lang="en-US" altLang="zh-CN" sz="2000">
                <a:solidFill>
                  <a:schemeClr val="accent5">
                    <a:lumMod val="75000"/>
                  </a:schemeClr>
                </a:solidFill>
              </a:rPr>
              <a:t>F2 </a:t>
            </a:r>
            <a:r>
              <a:rPr lang="en-US" altLang="zh-CN" sz="2000"/>
              <a:t>gPA</a:t>
            </a:r>
            <a:r>
              <a:rPr lang="en-US" altLang="zh-CN" sz="2000" baseline="-25000"/>
              <a:t>2</a:t>
            </a:r>
            <a:endParaRPr lang="en-CN" sz="200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D8F602BB-E381-F846-BF69-4A4CCAEA8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1023065" cy="1325563"/>
          </a:xfrm>
        </p:spPr>
        <p:txBody>
          <a:bodyPr>
            <a:normAutofit/>
          </a:bodyPr>
          <a:lstStyle/>
          <a:p>
            <a:r>
              <a:rPr lang="en-US" altLang="zh-CN" sz="3200">
                <a:latin typeface="Songti TC" panose="02010600040101010101" pitchFamily="2" charset="-120"/>
                <a:ea typeface="Songti TC" panose="02010600040101010101" pitchFamily="2" charset="-120"/>
              </a:rPr>
              <a:t>Dictionary</a:t>
            </a:r>
            <a:r>
              <a:rPr lang="zh-CN" altLang="en-US" sz="32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3200">
                <a:latin typeface="Songti TC" panose="02010600040101010101" pitchFamily="2" charset="-120"/>
                <a:ea typeface="Songti TC" panose="02010600040101010101" pitchFamily="2" charset="-120"/>
              </a:rPr>
              <a:t>Attacks</a:t>
            </a:r>
            <a:r>
              <a:rPr lang="zh-CN" altLang="en-US" sz="32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3200">
                <a:latin typeface="Songti TC" panose="02010600040101010101" pitchFamily="2" charset="-120"/>
                <a:ea typeface="Songti TC" panose="02010600040101010101" pitchFamily="2" charset="-120"/>
              </a:rPr>
              <a:t>Case</a:t>
            </a:r>
            <a:r>
              <a:rPr lang="zh-CN" altLang="en-US" sz="32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3200">
                <a:latin typeface="Songti TC" panose="02010600040101010101" pitchFamily="2" charset="-120"/>
                <a:ea typeface="Songti TC" panose="02010600040101010101" pitchFamily="2" charset="-120"/>
              </a:rPr>
              <a:t>Study#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1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–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Steal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ECDSA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Nonce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via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 err="1">
                <a:solidFill>
                  <a:schemeClr val="accent4">
                    <a:lumMod val="60000"/>
                    <a:lumOff val="40000"/>
                  </a:schemeClr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pt_regs</a:t>
            </a:r>
            <a:endParaRPr lang="en-CN" sz="2800">
              <a:solidFill>
                <a:schemeClr val="accent4">
                  <a:lumMod val="60000"/>
                  <a:lumOff val="40000"/>
                </a:schemeClr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82E979-9837-C645-8539-F5E1F4D11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27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6171365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See the source image">
            <a:extLst>
              <a:ext uri="{FF2B5EF4-FFF2-40B4-BE49-F238E27FC236}">
                <a16:creationId xmlns:a16="http://schemas.microsoft.com/office/drawing/2014/main" id="{DDC6475E-7148-2648-8029-D49217B3B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0817" y="2755859"/>
            <a:ext cx="64008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CA2DD7E-D67D-7A4E-8B48-E5FF44CC6F2B}"/>
              </a:ext>
            </a:extLst>
          </p:cNvPr>
          <p:cNvSpPr/>
          <p:nvPr/>
        </p:nvSpPr>
        <p:spPr>
          <a:xfrm>
            <a:off x="7321961" y="2417343"/>
            <a:ext cx="1841852" cy="948845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/>
              <a:t>Store</a:t>
            </a:r>
            <a:r>
              <a:rPr lang="zh-CN" altLang="en-US" sz="2000"/>
              <a:t> </a:t>
            </a:r>
            <a:r>
              <a:rPr lang="en-US" altLang="zh-CN" sz="2000"/>
              <a:t>registers</a:t>
            </a:r>
            <a:r>
              <a:rPr lang="zh-CN" altLang="en-US" sz="2000"/>
              <a:t> </a:t>
            </a:r>
            <a:r>
              <a:rPr lang="en-US" altLang="zh-CN" sz="2000"/>
              <a:t>to</a:t>
            </a:r>
            <a:r>
              <a:rPr lang="zh-CN" altLang="en-US" sz="2000"/>
              <a:t> </a:t>
            </a:r>
            <a:r>
              <a:rPr lang="en-US" altLang="zh-CN" sz="2000" err="1"/>
              <a:t>pt_regs</a:t>
            </a:r>
            <a:r>
              <a:rPr lang="en-US" altLang="zh-CN" sz="2000"/>
              <a:t>,</a:t>
            </a:r>
            <a:r>
              <a:rPr lang="zh-CN" altLang="en-US" sz="2000"/>
              <a:t> </a:t>
            </a:r>
            <a:r>
              <a:rPr lang="en-US" altLang="zh-CN" sz="2000"/>
              <a:t>go</a:t>
            </a:r>
            <a:r>
              <a:rPr lang="zh-CN" altLang="en-US" sz="2000"/>
              <a:t> </a:t>
            </a:r>
            <a:r>
              <a:rPr lang="en-US" altLang="zh-CN" sz="2000"/>
              <a:t>to</a:t>
            </a:r>
            <a:r>
              <a:rPr lang="zh-CN" altLang="en-US" sz="2000"/>
              <a:t> </a:t>
            </a:r>
            <a:r>
              <a:rPr lang="en-US" altLang="zh-CN" sz="2000"/>
              <a:t>kernel</a:t>
            </a:r>
            <a:r>
              <a:rPr lang="zh-CN" altLang="en-US" sz="2000"/>
              <a:t> </a:t>
            </a:r>
            <a:r>
              <a:rPr lang="en-US" altLang="zh-CN" sz="2000"/>
              <a:t>space</a:t>
            </a:r>
            <a:endParaRPr lang="en-CN" sz="200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5596683-41A3-124D-BFE4-029464DA99DD}"/>
              </a:ext>
            </a:extLst>
          </p:cNvPr>
          <p:cNvCxnSpPr>
            <a:cxnSpLocks/>
          </p:cNvCxnSpPr>
          <p:nvPr/>
        </p:nvCxnSpPr>
        <p:spPr>
          <a:xfrm flipV="1">
            <a:off x="9251323" y="3132311"/>
            <a:ext cx="1388896" cy="1"/>
          </a:xfrm>
          <a:prstGeom prst="straightConnector1">
            <a:avLst/>
          </a:prstGeom>
          <a:ln w="63500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D639B696-B9EC-7D42-A28F-D2ECD9CB44D8}"/>
              </a:ext>
            </a:extLst>
          </p:cNvPr>
          <p:cNvSpPr/>
          <p:nvPr/>
        </p:nvSpPr>
        <p:spPr>
          <a:xfrm>
            <a:off x="9251323" y="2501815"/>
            <a:ext cx="1472711" cy="5080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1"/>
              <a:t>Query</a:t>
            </a:r>
            <a:r>
              <a:rPr lang="zh-CN" altLang="en-US" sz="1351"/>
              <a:t> </a:t>
            </a:r>
            <a:r>
              <a:rPr lang="en-US" altLang="zh-CN" sz="1351"/>
              <a:t>APIC</a:t>
            </a:r>
            <a:r>
              <a:rPr lang="zh-CN" altLang="en-US" sz="1351"/>
              <a:t> </a:t>
            </a:r>
            <a:r>
              <a:rPr lang="en-US" altLang="zh-CN" sz="1351"/>
              <a:t>Timer</a:t>
            </a:r>
            <a:r>
              <a:rPr lang="zh-CN" altLang="en-US" sz="1351"/>
              <a:t> </a:t>
            </a:r>
            <a:endParaRPr lang="en-US" altLang="zh-CN" sz="1351"/>
          </a:p>
          <a:p>
            <a:r>
              <a:rPr lang="en-US" altLang="zh-CN" sz="1351"/>
              <a:t>(kernel</a:t>
            </a:r>
            <a:r>
              <a:rPr lang="zh-CN" altLang="en-US" sz="1351"/>
              <a:t> </a:t>
            </a:r>
            <a:r>
              <a:rPr lang="en-US" altLang="zh-CN" sz="1351"/>
              <a:t>behaviors)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DF8CDC5-C181-4646-8242-44F2C4D49221}"/>
              </a:ext>
            </a:extLst>
          </p:cNvPr>
          <p:cNvCxnSpPr>
            <a:cxnSpLocks/>
          </p:cNvCxnSpPr>
          <p:nvPr/>
        </p:nvCxnSpPr>
        <p:spPr>
          <a:xfrm flipV="1">
            <a:off x="10618974" y="3853603"/>
            <a:ext cx="1303287" cy="2104"/>
          </a:xfrm>
          <a:prstGeom prst="straightConnector1">
            <a:avLst/>
          </a:prstGeom>
          <a:ln w="63500">
            <a:solidFill>
              <a:srgbClr val="C0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740E7A03-CEC2-2D4C-B2C2-34336E4D7394}"/>
              </a:ext>
            </a:extLst>
          </p:cNvPr>
          <p:cNvSpPr/>
          <p:nvPr/>
        </p:nvSpPr>
        <p:spPr>
          <a:xfrm>
            <a:off x="10525285" y="3391015"/>
            <a:ext cx="15731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>
                <a:solidFill>
                  <a:srgbClr val="C00000"/>
                </a:solidFill>
              </a:rPr>
              <a:t>Read</a:t>
            </a:r>
            <a:r>
              <a:rPr lang="zh-CN" altLang="en-US" sz="2000" b="1">
                <a:solidFill>
                  <a:srgbClr val="C00000"/>
                </a:solidFill>
              </a:rPr>
              <a:t> </a:t>
            </a:r>
            <a:r>
              <a:rPr lang="en-US" altLang="zh-CN" sz="2000" b="1" err="1">
                <a:solidFill>
                  <a:srgbClr val="C00000"/>
                </a:solidFill>
              </a:rPr>
              <a:t>pt_regs</a:t>
            </a:r>
            <a:endParaRPr lang="en-US" sz="2000" b="1">
              <a:solidFill>
                <a:srgbClr val="C00000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A0CB132-3134-AC47-83E5-4503BE6BB0AA}"/>
              </a:ext>
            </a:extLst>
          </p:cNvPr>
          <p:cNvSpPr/>
          <p:nvPr/>
        </p:nvSpPr>
        <p:spPr>
          <a:xfrm>
            <a:off x="6869108" y="4104418"/>
            <a:ext cx="2620589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1"/>
              <a:t>128-bit</a:t>
            </a:r>
            <a:r>
              <a:rPr lang="zh-CN" altLang="en-US" sz="1351"/>
              <a:t> </a:t>
            </a:r>
            <a:r>
              <a:rPr lang="en-US" altLang="zh-CN" sz="1351"/>
              <a:t>Ciphertext</a:t>
            </a:r>
            <a:r>
              <a:rPr lang="zh-CN" altLang="en-US" sz="1351"/>
              <a:t> </a:t>
            </a:r>
            <a:r>
              <a:rPr lang="en-US" altLang="zh-CN" sz="1351"/>
              <a:t>Block</a:t>
            </a:r>
            <a:r>
              <a:rPr lang="zh-CN" altLang="en-US" sz="1351"/>
              <a:t> </a:t>
            </a:r>
            <a:r>
              <a:rPr lang="en-US" altLang="zh-CN" sz="1351"/>
              <a:t>in</a:t>
            </a:r>
            <a:r>
              <a:rPr lang="zh-CN" altLang="en-US" sz="1351"/>
              <a:t> </a:t>
            </a:r>
            <a:r>
              <a:rPr lang="en-US" altLang="zh-CN" sz="1351" err="1"/>
              <a:t>pt_regs</a:t>
            </a:r>
            <a:endParaRPr lang="en-US" sz="1351"/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283FF3CC-45DF-6540-8560-AECAA25B37E9}"/>
              </a:ext>
            </a:extLst>
          </p:cNvPr>
          <p:cNvSpPr/>
          <p:nvPr/>
        </p:nvSpPr>
        <p:spPr>
          <a:xfrm>
            <a:off x="6797583" y="3699800"/>
            <a:ext cx="1666453" cy="40201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/>
              <a:t>RAX</a:t>
            </a:r>
            <a:endParaRPr lang="en-CN" sz="2000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055846B4-1327-034D-BCB8-2FE1D546D310}"/>
              </a:ext>
            </a:extLst>
          </p:cNvPr>
          <p:cNvSpPr/>
          <p:nvPr/>
        </p:nvSpPr>
        <p:spPr>
          <a:xfrm>
            <a:off x="8512316" y="3695215"/>
            <a:ext cx="1841851" cy="40201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/>
              <a:t>Unchanged</a:t>
            </a:r>
            <a:r>
              <a:rPr lang="zh-CN" altLang="en-US" sz="2000"/>
              <a:t> </a:t>
            </a:r>
            <a:r>
              <a:rPr lang="en-US" altLang="zh-CN" sz="2000"/>
              <a:t>R8</a:t>
            </a:r>
            <a:endParaRPr lang="en-CN" sz="200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15672B2-CB39-624A-A570-CC4D47E9A898}"/>
              </a:ext>
            </a:extLst>
          </p:cNvPr>
          <p:cNvGrpSpPr/>
          <p:nvPr/>
        </p:nvGrpSpPr>
        <p:grpSpPr>
          <a:xfrm>
            <a:off x="997398" y="1542771"/>
            <a:ext cx="4890246" cy="4835729"/>
            <a:chOff x="997398" y="1542771"/>
            <a:chExt cx="4890246" cy="483572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48BDFAD-D0C6-CF4D-B833-4B474A64B894}"/>
                </a:ext>
              </a:extLst>
            </p:cNvPr>
            <p:cNvSpPr txBox="1"/>
            <p:nvPr/>
          </p:nvSpPr>
          <p:spPr>
            <a:xfrm>
              <a:off x="1884904" y="5578280"/>
              <a:ext cx="34425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/>
                <a:t>gPA</a:t>
              </a:r>
              <a:r>
                <a:rPr lang="en-US" altLang="zh-CN" sz="2000" baseline="-25000"/>
                <a:t>1</a:t>
              </a:r>
              <a:r>
                <a:rPr lang="en-US" altLang="zh-CN" sz="2000"/>
                <a:t>:</a:t>
              </a:r>
              <a:r>
                <a:rPr lang="zh-CN" altLang="en-US" sz="2000"/>
                <a:t> </a:t>
              </a:r>
              <a:r>
                <a:rPr lang="en-US" altLang="zh-CN" sz="2000">
                  <a:solidFill>
                    <a:schemeClr val="accent6">
                      <a:lumMod val="75000"/>
                    </a:schemeClr>
                  </a:solidFill>
                </a:rPr>
                <a:t>F1 </a:t>
              </a:r>
              <a:r>
                <a:rPr lang="en-US" altLang="zh-CN" sz="2000" err="1"/>
                <a:t>BN_is_bit_set</a:t>
              </a:r>
              <a:r>
                <a:rPr lang="en-US" altLang="zh-CN" sz="2000"/>
                <a:t>()</a:t>
              </a:r>
              <a:endParaRPr lang="en-CN" sz="20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9203812-3FF0-B74C-BD98-A4A5ADECFF08}"/>
                </a:ext>
              </a:extLst>
            </p:cNvPr>
            <p:cNvSpPr txBox="1"/>
            <p:nvPr/>
          </p:nvSpPr>
          <p:spPr>
            <a:xfrm>
              <a:off x="1884904" y="5978390"/>
              <a:ext cx="37063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/>
                <a:t>gPA</a:t>
              </a:r>
              <a:r>
                <a:rPr lang="en-US" altLang="zh-CN" sz="2000" baseline="-25000"/>
                <a:t>2</a:t>
              </a:r>
              <a:r>
                <a:rPr lang="en-US" altLang="zh-CN" sz="2000"/>
                <a:t>:</a:t>
              </a:r>
              <a:r>
                <a:rPr lang="zh-CN" altLang="en-US" sz="2000"/>
                <a:t> </a:t>
              </a:r>
              <a:r>
                <a:rPr lang="en-US" altLang="zh-CN" sz="2000">
                  <a:solidFill>
                    <a:schemeClr val="accent5">
                      <a:lumMod val="75000"/>
                    </a:schemeClr>
                  </a:solidFill>
                </a:rPr>
                <a:t>F2</a:t>
              </a:r>
              <a:r>
                <a:rPr lang="zh-CN" altLang="en-US" sz="200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2000" err="1">
                  <a:latin typeface="NimbusMonL"/>
                </a:rPr>
                <a:t>ec_scalar_mul_ladder</a:t>
              </a:r>
              <a:r>
                <a:rPr lang="en-US" sz="2000">
                  <a:latin typeface="NimbusMonL"/>
                </a:rPr>
                <a:t>() </a:t>
              </a:r>
              <a:endParaRPr lang="en-CN" sz="200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FAD57FD-AB43-C74E-B669-842F6272121C}"/>
                </a:ext>
              </a:extLst>
            </p:cNvPr>
            <p:cNvGrpSpPr/>
            <p:nvPr/>
          </p:nvGrpSpPr>
          <p:grpSpPr>
            <a:xfrm>
              <a:off x="997398" y="1542771"/>
              <a:ext cx="4890246" cy="4035509"/>
              <a:chOff x="997398" y="1542771"/>
              <a:chExt cx="4890246" cy="4035509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B2736EC-7C37-5F49-9A8E-68D5069F9F46}"/>
                  </a:ext>
                </a:extLst>
              </p:cNvPr>
              <p:cNvSpPr/>
              <p:nvPr/>
            </p:nvSpPr>
            <p:spPr>
              <a:xfrm>
                <a:off x="997398" y="1542771"/>
                <a:ext cx="4890246" cy="4035509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7B76FB7-4C67-8547-8023-98CBC3A69332}"/>
                  </a:ext>
                </a:extLst>
              </p:cNvPr>
              <p:cNvSpPr/>
              <p:nvPr/>
            </p:nvSpPr>
            <p:spPr>
              <a:xfrm>
                <a:off x="1666715" y="1896280"/>
                <a:ext cx="3567643" cy="2739211"/>
              </a:xfrm>
              <a:prstGeom prst="rect">
                <a:avLst/>
              </a:prstGeom>
            </p:spPr>
            <p:txBody>
              <a:bodyPr wrap="none" lIns="91440" tIns="45720" rIns="91440" bIns="45720" anchor="t">
                <a:spAutoFit/>
              </a:bodyPr>
              <a:lstStyle/>
              <a:p>
                <a:r>
                  <a:rPr lang="en-US" altLang="zh-CN" sz="2400">
                    <a:latin typeface="NimbusMonL"/>
                    <a:ea typeface="等线"/>
                  </a:rPr>
                  <a:t>For loop inside </a:t>
                </a:r>
              </a:p>
              <a:p>
                <a:r>
                  <a:rPr lang="en-US" altLang="zh-CN" sz="2400">
                    <a:solidFill>
                      <a:schemeClr val="accent5">
                        <a:lumMod val="75000"/>
                      </a:schemeClr>
                    </a:solidFill>
                    <a:ea typeface="等线"/>
                  </a:rPr>
                  <a:t>F2</a:t>
                </a:r>
                <a:r>
                  <a:rPr lang="zh-CN" altLang="en-US" sz="2400">
                    <a:solidFill>
                      <a:schemeClr val="bg1"/>
                    </a:solidFill>
                    <a:ea typeface="等线"/>
                  </a:rPr>
                  <a:t> </a:t>
                </a:r>
                <a:r>
                  <a:rPr lang="en-US" sz="2400" err="1">
                    <a:latin typeface="NimbusMonL"/>
                  </a:rPr>
                  <a:t>ec_scalar_mul_ladder</a:t>
                </a:r>
                <a:r>
                  <a:rPr lang="en-US" sz="2400">
                    <a:latin typeface="NimbusMonL"/>
                  </a:rPr>
                  <a:t>(</a:t>
                </a:r>
                <a:r>
                  <a:rPr lang="en-US" sz="2800">
                    <a:latin typeface="NimbusMonL"/>
                  </a:rPr>
                  <a:t>)</a:t>
                </a:r>
                <a:r>
                  <a:rPr lang="en-US" sz="2400">
                    <a:solidFill>
                      <a:schemeClr val="bg1"/>
                    </a:solidFill>
                    <a:latin typeface="NimbusMonL"/>
                  </a:rPr>
                  <a:t> </a:t>
                </a:r>
                <a:endParaRPr lang="en-US" altLang="zh-CN" sz="2400">
                  <a:solidFill>
                    <a:schemeClr val="bg1"/>
                  </a:solidFill>
                  <a:latin typeface="NimbusMonL"/>
                </a:endParaRPr>
              </a:p>
              <a:p>
                <a:r>
                  <a:rPr lang="en-US" altLang="zh-CN" sz="2400">
                    <a:latin typeface="NimbusMonL"/>
                    <a:ea typeface="等线"/>
                  </a:rPr>
                  <a:t>{</a:t>
                </a:r>
              </a:p>
              <a:p>
                <a:r>
                  <a:rPr lang="en-US" altLang="zh-CN" sz="2400">
                    <a:solidFill>
                      <a:schemeClr val="bg1"/>
                    </a:solidFill>
                    <a:latin typeface="NimbusMonL"/>
                    <a:ea typeface="等线"/>
                  </a:rPr>
                  <a:t>  </a:t>
                </a:r>
                <a:r>
                  <a:rPr lang="en-US" altLang="zh-CN" sz="2400">
                    <a:latin typeface="NimbusMonL"/>
                    <a:ea typeface="等线"/>
                  </a:rPr>
                  <a:t>  …</a:t>
                </a:r>
              </a:p>
              <a:p>
                <a:r>
                  <a:rPr lang="en-US" altLang="zh-CN" sz="2400">
                    <a:solidFill>
                      <a:schemeClr val="bg1"/>
                    </a:solidFill>
                    <a:latin typeface="NimbusMonL"/>
                    <a:ea typeface="等线"/>
                  </a:rPr>
                  <a:t>    </a:t>
                </a:r>
                <a:r>
                  <a:rPr lang="en-US" altLang="zh-CN" sz="2400">
                    <a:solidFill>
                      <a:schemeClr val="accent6">
                        <a:lumMod val="75000"/>
                      </a:schemeClr>
                    </a:solidFill>
                    <a:ea typeface="等线"/>
                  </a:rPr>
                  <a:t>F1</a:t>
                </a:r>
                <a:r>
                  <a:rPr lang="en-US" altLang="zh-CN" sz="2400">
                    <a:solidFill>
                      <a:schemeClr val="bg1"/>
                    </a:solidFill>
                    <a:ea typeface="等线"/>
                  </a:rPr>
                  <a:t> </a:t>
                </a:r>
                <a:r>
                  <a:rPr lang="en-US" altLang="zh-CN" sz="2400" err="1">
                    <a:ea typeface="等线"/>
                  </a:rPr>
                  <a:t>BN_is_bit_set</a:t>
                </a:r>
                <a:r>
                  <a:rPr lang="en-US" altLang="zh-CN" sz="2400">
                    <a:ea typeface="等线"/>
                  </a:rPr>
                  <a:t>(k, </a:t>
                </a:r>
                <a:r>
                  <a:rPr lang="en-US" altLang="zh-CN" sz="2400" err="1">
                    <a:ea typeface="等线"/>
                  </a:rPr>
                  <a:t>i</a:t>
                </a:r>
                <a:r>
                  <a:rPr lang="en-US" altLang="zh-CN" sz="2400" baseline="30000" err="1">
                    <a:ea typeface="等线"/>
                  </a:rPr>
                  <a:t>th</a:t>
                </a:r>
                <a:r>
                  <a:rPr lang="en-US" altLang="zh-CN" sz="2400">
                    <a:ea typeface="等线"/>
                  </a:rPr>
                  <a:t>)</a:t>
                </a:r>
                <a:endParaRPr lang="en-US" altLang="zh-CN" sz="2400">
                  <a:latin typeface="NimbusMonL"/>
                  <a:ea typeface="等线"/>
                </a:endParaRPr>
              </a:p>
              <a:p>
                <a:r>
                  <a:rPr lang="en-US" altLang="zh-CN" sz="2400">
                    <a:latin typeface="NimbusMonL"/>
                    <a:ea typeface="等线"/>
                  </a:rPr>
                  <a:t>    …</a:t>
                </a:r>
              </a:p>
              <a:p>
                <a:r>
                  <a:rPr lang="en-US" altLang="zh-CN" sz="2400">
                    <a:latin typeface="NimbusMonL"/>
                    <a:ea typeface="等线"/>
                  </a:rPr>
                  <a:t>}</a:t>
                </a:r>
                <a:endParaRPr lang="en-US" sz="2400">
                  <a:ea typeface="等线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DC6D744-3642-C545-BF78-5869341E537C}"/>
                  </a:ext>
                </a:extLst>
              </p:cNvPr>
              <p:cNvSpPr txBox="1"/>
              <p:nvPr/>
            </p:nvSpPr>
            <p:spPr>
              <a:xfrm>
                <a:off x="1666715" y="4573936"/>
                <a:ext cx="3487271" cy="64633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US" altLang="zh-CN" b="1" i="1">
                    <a:ea typeface="等线"/>
                  </a:rPr>
                  <a:t>Constant-time Montgomery ladder implementation </a:t>
                </a:r>
                <a:endParaRPr lang="en-US" b="1" i="1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8" name="Right Arrow 27">
            <a:extLst>
              <a:ext uri="{FF2B5EF4-FFF2-40B4-BE49-F238E27FC236}">
                <a16:creationId xmlns:a16="http://schemas.microsoft.com/office/drawing/2014/main" id="{7723C9E2-B8E4-7644-84D5-E4584881D6CD}"/>
              </a:ext>
            </a:extLst>
          </p:cNvPr>
          <p:cNvSpPr/>
          <p:nvPr/>
        </p:nvSpPr>
        <p:spPr>
          <a:xfrm>
            <a:off x="6096000" y="3507615"/>
            <a:ext cx="654424" cy="47064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4FF44CE-FB12-AF4F-895B-F8881BB9FE46}"/>
              </a:ext>
            </a:extLst>
          </p:cNvPr>
          <p:cNvSpPr txBox="1"/>
          <p:nvPr/>
        </p:nvSpPr>
        <p:spPr>
          <a:xfrm>
            <a:off x="7310405" y="1859748"/>
            <a:ext cx="1737993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/>
              <a:t>NPF</a:t>
            </a:r>
            <a:r>
              <a:rPr lang="zh-CN" altLang="en-US" sz="2000"/>
              <a:t> </a:t>
            </a:r>
            <a:r>
              <a:rPr lang="en-US" altLang="zh-CN" sz="2000"/>
              <a:t>of</a:t>
            </a:r>
            <a:r>
              <a:rPr lang="zh-CN" altLang="en-US" sz="2000"/>
              <a:t> </a:t>
            </a:r>
            <a:r>
              <a:rPr lang="en-US" altLang="zh-CN" sz="2000">
                <a:solidFill>
                  <a:schemeClr val="accent5">
                    <a:lumMod val="75000"/>
                  </a:schemeClr>
                </a:solidFill>
              </a:rPr>
              <a:t>F2 </a:t>
            </a:r>
            <a:r>
              <a:rPr lang="en-US" altLang="zh-CN" sz="2000"/>
              <a:t>gPA</a:t>
            </a:r>
            <a:r>
              <a:rPr lang="en-US" altLang="zh-CN" sz="2000" baseline="-25000"/>
              <a:t>2</a:t>
            </a:r>
            <a:endParaRPr lang="en-CN" sz="200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E6B07D27-BD26-BB40-A1FD-DF4846C3C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1023065" cy="1325563"/>
          </a:xfrm>
        </p:spPr>
        <p:txBody>
          <a:bodyPr>
            <a:normAutofit/>
          </a:bodyPr>
          <a:lstStyle/>
          <a:p>
            <a:r>
              <a:rPr lang="en-US" altLang="zh-CN" sz="3200">
                <a:latin typeface="Songti TC" panose="02010600040101010101" pitchFamily="2" charset="-120"/>
                <a:ea typeface="Songti TC" panose="02010600040101010101" pitchFamily="2" charset="-120"/>
              </a:rPr>
              <a:t>Dictionary</a:t>
            </a:r>
            <a:r>
              <a:rPr lang="zh-CN" altLang="en-US" sz="32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3200">
                <a:latin typeface="Songti TC" panose="02010600040101010101" pitchFamily="2" charset="-120"/>
                <a:ea typeface="Songti TC" panose="02010600040101010101" pitchFamily="2" charset="-120"/>
              </a:rPr>
              <a:t>Attacks</a:t>
            </a:r>
            <a:r>
              <a:rPr lang="zh-CN" altLang="en-US" sz="32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3200">
                <a:latin typeface="Songti TC" panose="02010600040101010101" pitchFamily="2" charset="-120"/>
                <a:ea typeface="Songti TC" panose="02010600040101010101" pitchFamily="2" charset="-120"/>
              </a:rPr>
              <a:t>Case</a:t>
            </a:r>
            <a:r>
              <a:rPr lang="zh-CN" altLang="en-US" sz="32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3200">
                <a:latin typeface="Songti TC" panose="02010600040101010101" pitchFamily="2" charset="-120"/>
                <a:ea typeface="Songti TC" panose="02010600040101010101" pitchFamily="2" charset="-120"/>
              </a:rPr>
              <a:t>Study#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1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–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Steal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ECDSA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Nonce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via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 err="1">
                <a:solidFill>
                  <a:schemeClr val="accent4">
                    <a:lumMod val="60000"/>
                    <a:lumOff val="40000"/>
                  </a:schemeClr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pt_regs</a:t>
            </a:r>
            <a:endParaRPr lang="en-CN" sz="2800">
              <a:solidFill>
                <a:schemeClr val="accent4">
                  <a:lumMod val="60000"/>
                  <a:lumOff val="40000"/>
                </a:schemeClr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E71C21-5B6B-C84D-A891-1E89BB7D7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28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676225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A1483-26EC-2849-AF79-A64033091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Songti TC" panose="02010600040101010101" pitchFamily="2" charset="-120"/>
                <a:ea typeface="Songti TC" panose="02010600040101010101" pitchFamily="2" charset="-120"/>
              </a:rPr>
              <a:t>Cloud</a:t>
            </a:r>
            <a:r>
              <a:rPr lang="zh-CN" altLang="en-US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>
                <a:latin typeface="Songti TC" panose="02010600040101010101" pitchFamily="2" charset="-120"/>
                <a:ea typeface="Songti TC" panose="02010600040101010101" pitchFamily="2" charset="-120"/>
              </a:rPr>
              <a:t>Computing</a:t>
            </a:r>
            <a:endParaRPr lang="en-CN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EB614-ED0D-2A45-AD8E-1F07D6A0C6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27965" indent="-227965"/>
            <a:r>
              <a:rPr lang="en-US" altLang="zh-CN">
                <a:ea typeface="等线"/>
              </a:rPr>
              <a:t>Limited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Trust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For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Traditional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Cloud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Computing</a:t>
            </a:r>
            <a:endParaRPr lang="en-US">
              <a:ea typeface="等线"/>
              <a:cs typeface="Calibri" panose="020F0502020204030204"/>
            </a:endParaRPr>
          </a:p>
          <a:p>
            <a:pPr marL="685165" lvl="1" indent="-227965"/>
            <a:r>
              <a:rPr lang="en-US" altLang="zh-CN">
                <a:ea typeface="等线"/>
              </a:rPr>
              <a:t>Cloud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users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cannot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trust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the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Cloud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Service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Provider.</a:t>
            </a:r>
            <a:r>
              <a:rPr lang="zh-CN" altLang="en-US">
                <a:ea typeface="等线"/>
              </a:rPr>
              <a:t> </a:t>
            </a:r>
            <a:endParaRPr lang="en-US">
              <a:cs typeface="Calibri" panose="020F0502020204030204"/>
            </a:endParaRPr>
          </a:p>
          <a:p>
            <a:pPr marL="685165" lvl="1" indent="-227965"/>
            <a:r>
              <a:rPr lang="en-US" altLang="zh-CN">
                <a:ea typeface="等线"/>
              </a:rPr>
              <a:t>Their</a:t>
            </a:r>
            <a:r>
              <a:rPr lang="zh-CN" altLang="en-US">
                <a:ea typeface="等线"/>
              </a:rPr>
              <a:t> </a:t>
            </a:r>
            <a:r>
              <a:rPr lang="en-US">
                <a:solidFill>
                  <a:srgbClr val="C00000"/>
                </a:solidFill>
              </a:rPr>
              <a:t>sensitive</a:t>
            </a:r>
            <a:r>
              <a:rPr lang="en-US"/>
              <a:t> data </a:t>
            </a:r>
            <a:r>
              <a:rPr lang="en-US" altLang="zh-CN">
                <a:ea typeface="等线"/>
              </a:rPr>
              <a:t>is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under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the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threat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of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the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potentially malicious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Cloud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Service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Provider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as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well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as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other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malicious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tenants.</a:t>
            </a:r>
            <a:r>
              <a:rPr lang="zh-CN" altLang="en-US">
                <a:ea typeface="等线"/>
              </a:rPr>
              <a:t> </a:t>
            </a:r>
            <a:endParaRPr lang="en-US" altLang="zh-CN">
              <a:cs typeface="Calibri" panose="020F0502020204030204"/>
            </a:endParaRPr>
          </a:p>
          <a:p>
            <a:pPr marL="685165" lvl="1" indent="-227965"/>
            <a:r>
              <a:rPr lang="en-US" altLang="zh-CN">
                <a:ea typeface="等线"/>
              </a:rPr>
              <a:t>Restricts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many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potential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cloud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computing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scenarios.</a:t>
            </a:r>
            <a:r>
              <a:rPr lang="zh-CN" altLang="en-US">
                <a:ea typeface="等线"/>
              </a:rPr>
              <a:t> </a:t>
            </a:r>
            <a:endParaRPr lang="en-US">
              <a:cs typeface="Calibri" panose="020F0502020204030204"/>
            </a:endParaRPr>
          </a:p>
          <a:p>
            <a:pPr marL="685165" lvl="1" indent="-227965"/>
            <a:endParaRPr lang="en-US">
              <a:cs typeface="Calibri" panose="020F0502020204030204"/>
            </a:endParaRPr>
          </a:p>
          <a:p>
            <a:pPr marL="685165" lvl="1" indent="-227965"/>
            <a:endParaRPr lang="en-US" altLang="zh-CN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AF6CA9-EC0C-2B4A-91FE-C4AC49CD3E6E}"/>
              </a:ext>
            </a:extLst>
          </p:cNvPr>
          <p:cNvSpPr/>
          <p:nvPr/>
        </p:nvSpPr>
        <p:spPr>
          <a:xfrm>
            <a:off x="7151348" y="5043924"/>
            <a:ext cx="15717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/>
              <a:t>Cloud</a:t>
            </a:r>
            <a:r>
              <a:rPr lang="zh-CN" altLang="en-US"/>
              <a:t> </a:t>
            </a:r>
            <a:r>
              <a:rPr lang="en-US" altLang="zh-CN"/>
              <a:t>Service</a:t>
            </a:r>
            <a:r>
              <a:rPr lang="zh-CN" altLang="en-US"/>
              <a:t> </a:t>
            </a:r>
            <a:r>
              <a:rPr lang="en-US" altLang="zh-CN"/>
              <a:t>Provider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31745B-57CE-BA45-9612-58B2D92A8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2833" y="4592216"/>
            <a:ext cx="917285" cy="4037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FD3B0E-3CB8-6F41-B929-5A60F2CF6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8526" y="5191137"/>
            <a:ext cx="1220916" cy="2365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B5D92D2-3165-C847-B306-B8A13B10C67F}"/>
              </a:ext>
            </a:extLst>
          </p:cNvPr>
          <p:cNvSpPr/>
          <p:nvPr/>
        </p:nvSpPr>
        <p:spPr>
          <a:xfrm>
            <a:off x="9110116" y="4137746"/>
            <a:ext cx="15717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/>
              <a:t>Cloud</a:t>
            </a:r>
            <a:r>
              <a:rPr lang="zh-CN" altLang="en-US"/>
              <a:t> </a:t>
            </a:r>
            <a:r>
              <a:rPr lang="en-US" altLang="zh-CN"/>
              <a:t>Users</a:t>
            </a:r>
          </a:p>
          <a:p>
            <a:pPr algn="ctr"/>
            <a:r>
              <a:rPr lang="en-US" altLang="zh-CN"/>
              <a:t>(Companies)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9ACD50-1A03-6243-9E11-339B24E4BF0B}"/>
              </a:ext>
            </a:extLst>
          </p:cNvPr>
          <p:cNvSpPr/>
          <p:nvPr/>
        </p:nvSpPr>
        <p:spPr>
          <a:xfrm>
            <a:off x="9151446" y="5846544"/>
            <a:ext cx="15717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/>
              <a:t>Other</a:t>
            </a:r>
            <a:r>
              <a:rPr lang="zh-CN" altLang="en-US"/>
              <a:t> </a:t>
            </a:r>
            <a:r>
              <a:rPr lang="en-US" altLang="zh-CN"/>
              <a:t>Cloud</a:t>
            </a:r>
            <a:r>
              <a:rPr lang="zh-CN" altLang="en-US"/>
              <a:t> </a:t>
            </a:r>
            <a:r>
              <a:rPr lang="en-US" altLang="zh-CN"/>
              <a:t>Users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5CB8E8-F97F-4A41-91CF-D8FE91DE7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8237334" y="5641839"/>
            <a:ext cx="971617" cy="4276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A65DB5-8126-0945-9C57-7BBA2BE5F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782705" flipV="1">
            <a:off x="9314582" y="5093322"/>
            <a:ext cx="917285" cy="40376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215C9-4FE3-9345-9BF9-9FB5E994E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7349533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See the source image">
            <a:extLst>
              <a:ext uri="{FF2B5EF4-FFF2-40B4-BE49-F238E27FC236}">
                <a16:creationId xmlns:a16="http://schemas.microsoft.com/office/drawing/2014/main" id="{DDC6475E-7148-2648-8029-D49217B3B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0817" y="2755859"/>
            <a:ext cx="64008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CA2DD7E-D67D-7A4E-8B48-E5FF44CC6F2B}"/>
              </a:ext>
            </a:extLst>
          </p:cNvPr>
          <p:cNvSpPr/>
          <p:nvPr/>
        </p:nvSpPr>
        <p:spPr>
          <a:xfrm>
            <a:off x="7321961" y="2417343"/>
            <a:ext cx="1841852" cy="948845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/>
              <a:t>Store</a:t>
            </a:r>
            <a:r>
              <a:rPr lang="zh-CN" altLang="en-US" sz="2000"/>
              <a:t> </a:t>
            </a:r>
            <a:r>
              <a:rPr lang="en-US" altLang="zh-CN" sz="2000"/>
              <a:t>registers</a:t>
            </a:r>
            <a:r>
              <a:rPr lang="zh-CN" altLang="en-US" sz="2000"/>
              <a:t> </a:t>
            </a:r>
            <a:r>
              <a:rPr lang="en-US" altLang="zh-CN" sz="2000"/>
              <a:t>to</a:t>
            </a:r>
            <a:r>
              <a:rPr lang="zh-CN" altLang="en-US" sz="2000"/>
              <a:t> </a:t>
            </a:r>
            <a:r>
              <a:rPr lang="en-US" altLang="zh-CN" sz="2000" err="1"/>
              <a:t>pt_regs</a:t>
            </a:r>
            <a:r>
              <a:rPr lang="en-US" altLang="zh-CN" sz="2000"/>
              <a:t>,</a:t>
            </a:r>
            <a:r>
              <a:rPr lang="zh-CN" altLang="en-US" sz="2000"/>
              <a:t> </a:t>
            </a:r>
            <a:r>
              <a:rPr lang="en-US" altLang="zh-CN" sz="2000"/>
              <a:t>go</a:t>
            </a:r>
            <a:r>
              <a:rPr lang="zh-CN" altLang="en-US" sz="2000"/>
              <a:t> </a:t>
            </a:r>
            <a:r>
              <a:rPr lang="en-US" altLang="zh-CN" sz="2000"/>
              <a:t>to</a:t>
            </a:r>
            <a:r>
              <a:rPr lang="zh-CN" altLang="en-US" sz="2000"/>
              <a:t> </a:t>
            </a:r>
            <a:r>
              <a:rPr lang="en-US" altLang="zh-CN" sz="2000"/>
              <a:t>kernel</a:t>
            </a:r>
            <a:r>
              <a:rPr lang="zh-CN" altLang="en-US" sz="2000"/>
              <a:t> </a:t>
            </a:r>
            <a:r>
              <a:rPr lang="en-US" altLang="zh-CN" sz="2000"/>
              <a:t>space</a:t>
            </a:r>
            <a:endParaRPr lang="en-CN" sz="200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5596683-41A3-124D-BFE4-029464DA99DD}"/>
              </a:ext>
            </a:extLst>
          </p:cNvPr>
          <p:cNvCxnSpPr>
            <a:cxnSpLocks/>
          </p:cNvCxnSpPr>
          <p:nvPr/>
        </p:nvCxnSpPr>
        <p:spPr>
          <a:xfrm flipV="1">
            <a:off x="9251323" y="3132311"/>
            <a:ext cx="1388896" cy="1"/>
          </a:xfrm>
          <a:prstGeom prst="straightConnector1">
            <a:avLst/>
          </a:prstGeom>
          <a:ln w="63500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D639B696-B9EC-7D42-A28F-D2ECD9CB44D8}"/>
              </a:ext>
            </a:extLst>
          </p:cNvPr>
          <p:cNvSpPr/>
          <p:nvPr/>
        </p:nvSpPr>
        <p:spPr>
          <a:xfrm>
            <a:off x="9251323" y="2501815"/>
            <a:ext cx="1472711" cy="5080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1"/>
              <a:t>Query</a:t>
            </a:r>
            <a:r>
              <a:rPr lang="zh-CN" altLang="en-US" sz="1351"/>
              <a:t> </a:t>
            </a:r>
            <a:r>
              <a:rPr lang="en-US" altLang="zh-CN" sz="1351"/>
              <a:t>APIC</a:t>
            </a:r>
            <a:r>
              <a:rPr lang="zh-CN" altLang="en-US" sz="1351"/>
              <a:t> </a:t>
            </a:r>
            <a:r>
              <a:rPr lang="en-US" altLang="zh-CN" sz="1351"/>
              <a:t>Timer</a:t>
            </a:r>
            <a:r>
              <a:rPr lang="zh-CN" altLang="en-US" sz="1351"/>
              <a:t> </a:t>
            </a:r>
            <a:endParaRPr lang="en-US" altLang="zh-CN" sz="1351"/>
          </a:p>
          <a:p>
            <a:r>
              <a:rPr lang="en-US" altLang="zh-CN" sz="1351"/>
              <a:t>(kernel</a:t>
            </a:r>
            <a:r>
              <a:rPr lang="zh-CN" altLang="en-US" sz="1351"/>
              <a:t> </a:t>
            </a:r>
            <a:r>
              <a:rPr lang="en-US" altLang="zh-CN" sz="1351"/>
              <a:t>behaviors)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DF8CDC5-C181-4646-8242-44F2C4D49221}"/>
              </a:ext>
            </a:extLst>
          </p:cNvPr>
          <p:cNvCxnSpPr>
            <a:cxnSpLocks/>
          </p:cNvCxnSpPr>
          <p:nvPr/>
        </p:nvCxnSpPr>
        <p:spPr>
          <a:xfrm flipV="1">
            <a:off x="10618974" y="3853603"/>
            <a:ext cx="1303287" cy="2104"/>
          </a:xfrm>
          <a:prstGeom prst="straightConnector1">
            <a:avLst/>
          </a:prstGeom>
          <a:ln w="63500">
            <a:solidFill>
              <a:srgbClr val="C0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740E7A03-CEC2-2D4C-B2C2-34336E4D7394}"/>
              </a:ext>
            </a:extLst>
          </p:cNvPr>
          <p:cNvSpPr/>
          <p:nvPr/>
        </p:nvSpPr>
        <p:spPr>
          <a:xfrm>
            <a:off x="10525285" y="3391015"/>
            <a:ext cx="15731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>
                <a:solidFill>
                  <a:srgbClr val="C00000"/>
                </a:solidFill>
              </a:rPr>
              <a:t>Read</a:t>
            </a:r>
            <a:r>
              <a:rPr lang="zh-CN" altLang="en-US" sz="2000" b="1">
                <a:solidFill>
                  <a:srgbClr val="C00000"/>
                </a:solidFill>
              </a:rPr>
              <a:t> </a:t>
            </a:r>
            <a:r>
              <a:rPr lang="en-US" altLang="zh-CN" sz="2000" b="1" err="1">
                <a:solidFill>
                  <a:srgbClr val="C00000"/>
                </a:solidFill>
              </a:rPr>
              <a:t>pt_regs</a:t>
            </a:r>
            <a:endParaRPr lang="en-US" sz="2000" b="1">
              <a:solidFill>
                <a:srgbClr val="C00000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A0CB132-3134-AC47-83E5-4503BE6BB0AA}"/>
              </a:ext>
            </a:extLst>
          </p:cNvPr>
          <p:cNvSpPr/>
          <p:nvPr/>
        </p:nvSpPr>
        <p:spPr>
          <a:xfrm>
            <a:off x="6869108" y="4104418"/>
            <a:ext cx="2620589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1"/>
              <a:t>128-bit</a:t>
            </a:r>
            <a:r>
              <a:rPr lang="zh-CN" altLang="en-US" sz="1351"/>
              <a:t> </a:t>
            </a:r>
            <a:r>
              <a:rPr lang="en-US" altLang="zh-CN" sz="1351"/>
              <a:t>Ciphertext</a:t>
            </a:r>
            <a:r>
              <a:rPr lang="zh-CN" altLang="en-US" sz="1351"/>
              <a:t> </a:t>
            </a:r>
            <a:r>
              <a:rPr lang="en-US" altLang="zh-CN" sz="1351"/>
              <a:t>Block</a:t>
            </a:r>
            <a:r>
              <a:rPr lang="zh-CN" altLang="en-US" sz="1351"/>
              <a:t> </a:t>
            </a:r>
            <a:r>
              <a:rPr lang="en-US" altLang="zh-CN" sz="1351"/>
              <a:t>in</a:t>
            </a:r>
            <a:r>
              <a:rPr lang="zh-CN" altLang="en-US" sz="1351"/>
              <a:t> </a:t>
            </a:r>
            <a:r>
              <a:rPr lang="en-US" altLang="zh-CN" sz="1351" err="1"/>
              <a:t>pt_regs</a:t>
            </a:r>
            <a:endParaRPr lang="en-US" sz="1351"/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283FF3CC-45DF-6540-8560-AECAA25B37E9}"/>
              </a:ext>
            </a:extLst>
          </p:cNvPr>
          <p:cNvSpPr/>
          <p:nvPr/>
        </p:nvSpPr>
        <p:spPr>
          <a:xfrm>
            <a:off x="6797583" y="3699800"/>
            <a:ext cx="1666453" cy="40201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/>
              <a:t>RAX</a:t>
            </a:r>
            <a:endParaRPr lang="en-CN" sz="2000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055846B4-1327-034D-BCB8-2FE1D546D310}"/>
              </a:ext>
            </a:extLst>
          </p:cNvPr>
          <p:cNvSpPr/>
          <p:nvPr/>
        </p:nvSpPr>
        <p:spPr>
          <a:xfrm>
            <a:off x="8512316" y="3695215"/>
            <a:ext cx="1841851" cy="40201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/>
              <a:t>Unchanged</a:t>
            </a:r>
            <a:r>
              <a:rPr lang="zh-CN" altLang="en-US" sz="2000"/>
              <a:t> </a:t>
            </a:r>
            <a:r>
              <a:rPr lang="en-US" altLang="zh-CN" sz="2000"/>
              <a:t>R8</a:t>
            </a:r>
            <a:endParaRPr lang="en-CN" sz="2000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0A31EE7-9937-1449-AA08-B05C89381DD7}"/>
              </a:ext>
            </a:extLst>
          </p:cNvPr>
          <p:cNvSpPr/>
          <p:nvPr/>
        </p:nvSpPr>
        <p:spPr>
          <a:xfrm>
            <a:off x="7811750" y="4955067"/>
            <a:ext cx="954740" cy="638509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>
                <a:solidFill>
                  <a:schemeClr val="tx1"/>
                </a:solidFill>
              </a:rPr>
              <a:t>Cipher1</a:t>
            </a:r>
            <a:endParaRPr lang="en-CN" sz="1600">
              <a:solidFill>
                <a:schemeClr val="tx1"/>
              </a:solidFill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90C85F7B-25F5-A645-B2C9-03BAF5167374}"/>
              </a:ext>
            </a:extLst>
          </p:cNvPr>
          <p:cNvSpPr/>
          <p:nvPr/>
        </p:nvSpPr>
        <p:spPr>
          <a:xfrm>
            <a:off x="9519781" y="4971065"/>
            <a:ext cx="954740" cy="63850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1">
                <a:solidFill>
                  <a:schemeClr val="bg1">
                    <a:lumMod val="95000"/>
                    <a:lumOff val="5000"/>
                  </a:schemeClr>
                </a:solidFill>
              </a:rPr>
              <a:t>Bit</a:t>
            </a:r>
            <a:r>
              <a:rPr lang="zh-CN" altLang="en-US" sz="1351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351">
                <a:solidFill>
                  <a:schemeClr val="bg1">
                    <a:lumMod val="95000"/>
                    <a:lumOff val="5000"/>
                  </a:schemeClr>
                </a:solidFill>
              </a:rPr>
              <a:t>=</a:t>
            </a:r>
            <a:r>
              <a:rPr lang="zh-CN" altLang="en-US" sz="1351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351">
                <a:solidFill>
                  <a:schemeClr val="bg1">
                    <a:lumMod val="95000"/>
                    <a:lumOff val="5000"/>
                  </a:schemeClr>
                </a:solidFill>
              </a:rPr>
              <a:t>0</a:t>
            </a:r>
            <a:endParaRPr lang="en-CN" sz="1351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B9876E1-341A-5D4E-B3CB-6FEEF16AC203}"/>
              </a:ext>
            </a:extLst>
          </p:cNvPr>
          <p:cNvSpPr/>
          <p:nvPr/>
        </p:nvSpPr>
        <p:spPr>
          <a:xfrm>
            <a:off x="7793562" y="5806417"/>
            <a:ext cx="954740" cy="63850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>
                <a:solidFill>
                  <a:schemeClr val="tx1"/>
                </a:solidFill>
              </a:rPr>
              <a:t>Cipher2</a:t>
            </a:r>
            <a:endParaRPr lang="en-CN" sz="1600">
              <a:solidFill>
                <a:schemeClr val="tx1"/>
              </a:solidFill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F0FB072-1EC8-1248-8835-A5955AFDBA96}"/>
              </a:ext>
            </a:extLst>
          </p:cNvPr>
          <p:cNvSpPr/>
          <p:nvPr/>
        </p:nvSpPr>
        <p:spPr>
          <a:xfrm>
            <a:off x="9519781" y="5780018"/>
            <a:ext cx="954740" cy="63850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1">
                <a:solidFill>
                  <a:schemeClr val="bg1">
                    <a:lumMod val="95000"/>
                    <a:lumOff val="5000"/>
                  </a:schemeClr>
                </a:solidFill>
              </a:rPr>
              <a:t>Bit</a:t>
            </a:r>
            <a:r>
              <a:rPr lang="zh-CN" altLang="en-US" sz="1351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351">
                <a:solidFill>
                  <a:schemeClr val="bg1">
                    <a:lumMod val="95000"/>
                    <a:lumOff val="5000"/>
                  </a:schemeClr>
                </a:solidFill>
              </a:rPr>
              <a:t>=</a:t>
            </a:r>
            <a:r>
              <a:rPr lang="zh-CN" altLang="en-US" sz="1351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351">
                <a:solidFill>
                  <a:schemeClr val="bg1">
                    <a:lumMod val="95000"/>
                    <a:lumOff val="5000"/>
                  </a:schemeClr>
                </a:solidFill>
              </a:rPr>
              <a:t>1</a:t>
            </a:r>
            <a:endParaRPr lang="en-CN" sz="1351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0DD99CC-7927-7846-9B27-1A1ADED1AD8D}"/>
              </a:ext>
            </a:extLst>
          </p:cNvPr>
          <p:cNvCxnSpPr>
            <a:cxnSpLocks/>
          </p:cNvCxnSpPr>
          <p:nvPr/>
        </p:nvCxnSpPr>
        <p:spPr>
          <a:xfrm flipV="1">
            <a:off x="8815638" y="5324218"/>
            <a:ext cx="636807" cy="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9C76573-27A0-014E-8F7E-75841D599699}"/>
              </a:ext>
            </a:extLst>
          </p:cNvPr>
          <p:cNvCxnSpPr>
            <a:cxnSpLocks/>
          </p:cNvCxnSpPr>
          <p:nvPr/>
        </p:nvCxnSpPr>
        <p:spPr>
          <a:xfrm flipV="1">
            <a:off x="8815638" y="6109942"/>
            <a:ext cx="636807" cy="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B3ED117-4016-6B4F-8305-5209F0739404}"/>
              </a:ext>
            </a:extLst>
          </p:cNvPr>
          <p:cNvSpPr/>
          <p:nvPr/>
        </p:nvSpPr>
        <p:spPr>
          <a:xfrm>
            <a:off x="9067942" y="4531247"/>
            <a:ext cx="12838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>
                <a:solidFill>
                  <a:srgbClr val="C00000"/>
                </a:solidFill>
              </a:rPr>
              <a:t>Dictionary</a:t>
            </a:r>
            <a:endParaRPr lang="en-US" sz="2000" b="1">
              <a:solidFill>
                <a:srgbClr val="C00000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FDBF9F9-3805-4D43-91C2-72DDD0F12EEE}"/>
              </a:ext>
            </a:extLst>
          </p:cNvPr>
          <p:cNvGrpSpPr/>
          <p:nvPr/>
        </p:nvGrpSpPr>
        <p:grpSpPr>
          <a:xfrm>
            <a:off x="997398" y="1542771"/>
            <a:ext cx="4890246" cy="4835729"/>
            <a:chOff x="997398" y="1542771"/>
            <a:chExt cx="4890246" cy="4835729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C20ABDA-B023-BF45-A191-601F3A6A9A31}"/>
                </a:ext>
              </a:extLst>
            </p:cNvPr>
            <p:cNvSpPr txBox="1"/>
            <p:nvPr/>
          </p:nvSpPr>
          <p:spPr>
            <a:xfrm>
              <a:off x="1884904" y="5578280"/>
              <a:ext cx="34425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/>
                <a:t>gPA</a:t>
              </a:r>
              <a:r>
                <a:rPr lang="en-US" altLang="zh-CN" sz="2000" baseline="-25000"/>
                <a:t>1</a:t>
              </a:r>
              <a:r>
                <a:rPr lang="en-US" altLang="zh-CN" sz="2000"/>
                <a:t>:</a:t>
              </a:r>
              <a:r>
                <a:rPr lang="zh-CN" altLang="en-US" sz="2000"/>
                <a:t> </a:t>
              </a:r>
              <a:r>
                <a:rPr lang="en-US" altLang="zh-CN" sz="2000">
                  <a:solidFill>
                    <a:schemeClr val="accent6">
                      <a:lumMod val="75000"/>
                    </a:schemeClr>
                  </a:solidFill>
                </a:rPr>
                <a:t>F1 </a:t>
              </a:r>
              <a:r>
                <a:rPr lang="en-US" altLang="zh-CN" sz="2000" err="1"/>
                <a:t>BN_is_bit_set</a:t>
              </a:r>
              <a:r>
                <a:rPr lang="en-US" altLang="zh-CN" sz="2000"/>
                <a:t>()</a:t>
              </a:r>
              <a:endParaRPr lang="en-CN" sz="200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9DCB194-D641-4142-B3C7-90A9B89B65C4}"/>
                </a:ext>
              </a:extLst>
            </p:cNvPr>
            <p:cNvSpPr txBox="1"/>
            <p:nvPr/>
          </p:nvSpPr>
          <p:spPr>
            <a:xfrm>
              <a:off x="1884904" y="5978390"/>
              <a:ext cx="37063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/>
                <a:t>gPA</a:t>
              </a:r>
              <a:r>
                <a:rPr lang="en-US" altLang="zh-CN" sz="2000" baseline="-25000"/>
                <a:t>2</a:t>
              </a:r>
              <a:r>
                <a:rPr lang="en-US" altLang="zh-CN" sz="2000"/>
                <a:t>:</a:t>
              </a:r>
              <a:r>
                <a:rPr lang="zh-CN" altLang="en-US" sz="2000"/>
                <a:t> </a:t>
              </a:r>
              <a:r>
                <a:rPr lang="en-US" altLang="zh-CN" sz="2000">
                  <a:solidFill>
                    <a:schemeClr val="accent5">
                      <a:lumMod val="75000"/>
                    </a:schemeClr>
                  </a:solidFill>
                </a:rPr>
                <a:t>F2</a:t>
              </a:r>
              <a:r>
                <a:rPr lang="zh-CN" altLang="en-US" sz="200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2000" err="1">
                  <a:latin typeface="NimbusMonL"/>
                </a:rPr>
                <a:t>ec_scalar_mul_ladder</a:t>
              </a:r>
              <a:r>
                <a:rPr lang="en-US" sz="2000">
                  <a:latin typeface="NimbusMonL"/>
                </a:rPr>
                <a:t>() </a:t>
              </a:r>
              <a:endParaRPr lang="en-CN" sz="2000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4CD55A3-54F4-8149-B481-C0B3CD3ACDD2}"/>
                </a:ext>
              </a:extLst>
            </p:cNvPr>
            <p:cNvGrpSpPr/>
            <p:nvPr/>
          </p:nvGrpSpPr>
          <p:grpSpPr>
            <a:xfrm>
              <a:off x="997398" y="1542771"/>
              <a:ext cx="4890246" cy="4035509"/>
              <a:chOff x="997398" y="1542771"/>
              <a:chExt cx="4890246" cy="4035509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862C4FB-4CE5-484C-8E77-28C24A9213A3}"/>
                  </a:ext>
                </a:extLst>
              </p:cNvPr>
              <p:cNvSpPr/>
              <p:nvPr/>
            </p:nvSpPr>
            <p:spPr>
              <a:xfrm>
                <a:off x="997398" y="1542771"/>
                <a:ext cx="4890246" cy="4035509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66030C0B-FECE-0740-AF89-09AA9288C415}"/>
                  </a:ext>
                </a:extLst>
              </p:cNvPr>
              <p:cNvSpPr/>
              <p:nvPr/>
            </p:nvSpPr>
            <p:spPr>
              <a:xfrm>
                <a:off x="1666715" y="1896280"/>
                <a:ext cx="3567643" cy="2739211"/>
              </a:xfrm>
              <a:prstGeom prst="rect">
                <a:avLst/>
              </a:prstGeom>
            </p:spPr>
            <p:txBody>
              <a:bodyPr wrap="none" lIns="91440" tIns="45720" rIns="91440" bIns="45720" anchor="t">
                <a:spAutoFit/>
              </a:bodyPr>
              <a:lstStyle/>
              <a:p>
                <a:r>
                  <a:rPr lang="en-US" altLang="zh-CN" sz="2400">
                    <a:latin typeface="NimbusMonL"/>
                    <a:ea typeface="等线"/>
                  </a:rPr>
                  <a:t>For loop inside </a:t>
                </a:r>
              </a:p>
              <a:p>
                <a:r>
                  <a:rPr lang="en-US" altLang="zh-CN" sz="2400">
                    <a:solidFill>
                      <a:schemeClr val="accent5">
                        <a:lumMod val="75000"/>
                      </a:schemeClr>
                    </a:solidFill>
                    <a:ea typeface="等线"/>
                  </a:rPr>
                  <a:t>F2</a:t>
                </a:r>
                <a:r>
                  <a:rPr lang="zh-CN" altLang="en-US" sz="2400">
                    <a:solidFill>
                      <a:schemeClr val="bg1"/>
                    </a:solidFill>
                    <a:ea typeface="等线"/>
                  </a:rPr>
                  <a:t> </a:t>
                </a:r>
                <a:r>
                  <a:rPr lang="en-US" sz="2400" err="1">
                    <a:latin typeface="NimbusMonL"/>
                  </a:rPr>
                  <a:t>ec_scalar_mul_ladder</a:t>
                </a:r>
                <a:r>
                  <a:rPr lang="en-US" sz="2400">
                    <a:latin typeface="NimbusMonL"/>
                  </a:rPr>
                  <a:t>(</a:t>
                </a:r>
                <a:r>
                  <a:rPr lang="en-US" sz="2800">
                    <a:latin typeface="NimbusMonL"/>
                  </a:rPr>
                  <a:t>)</a:t>
                </a:r>
                <a:r>
                  <a:rPr lang="en-US" sz="2400">
                    <a:solidFill>
                      <a:schemeClr val="bg1"/>
                    </a:solidFill>
                    <a:latin typeface="NimbusMonL"/>
                  </a:rPr>
                  <a:t> </a:t>
                </a:r>
                <a:endParaRPr lang="en-US" altLang="zh-CN" sz="2400">
                  <a:solidFill>
                    <a:schemeClr val="bg1"/>
                  </a:solidFill>
                  <a:latin typeface="NimbusMonL"/>
                </a:endParaRPr>
              </a:p>
              <a:p>
                <a:r>
                  <a:rPr lang="en-US" altLang="zh-CN" sz="2400">
                    <a:latin typeface="NimbusMonL"/>
                    <a:ea typeface="等线"/>
                  </a:rPr>
                  <a:t>{</a:t>
                </a:r>
              </a:p>
              <a:p>
                <a:r>
                  <a:rPr lang="en-US" altLang="zh-CN" sz="2400">
                    <a:solidFill>
                      <a:schemeClr val="bg1"/>
                    </a:solidFill>
                    <a:latin typeface="NimbusMonL"/>
                    <a:ea typeface="等线"/>
                  </a:rPr>
                  <a:t>  </a:t>
                </a:r>
                <a:r>
                  <a:rPr lang="en-US" altLang="zh-CN" sz="2400">
                    <a:latin typeface="NimbusMonL"/>
                    <a:ea typeface="等线"/>
                  </a:rPr>
                  <a:t>  …</a:t>
                </a:r>
              </a:p>
              <a:p>
                <a:r>
                  <a:rPr lang="en-US" altLang="zh-CN" sz="2400">
                    <a:solidFill>
                      <a:schemeClr val="bg1"/>
                    </a:solidFill>
                    <a:latin typeface="NimbusMonL"/>
                    <a:ea typeface="等线"/>
                  </a:rPr>
                  <a:t>    </a:t>
                </a:r>
                <a:r>
                  <a:rPr lang="en-US" altLang="zh-CN" sz="2400">
                    <a:solidFill>
                      <a:schemeClr val="accent6">
                        <a:lumMod val="75000"/>
                      </a:schemeClr>
                    </a:solidFill>
                    <a:ea typeface="等线"/>
                  </a:rPr>
                  <a:t>F1</a:t>
                </a:r>
                <a:r>
                  <a:rPr lang="en-US" altLang="zh-CN" sz="2400">
                    <a:solidFill>
                      <a:schemeClr val="bg1"/>
                    </a:solidFill>
                    <a:ea typeface="等线"/>
                  </a:rPr>
                  <a:t> </a:t>
                </a:r>
                <a:r>
                  <a:rPr lang="en-US" altLang="zh-CN" sz="2400" err="1">
                    <a:ea typeface="等线"/>
                  </a:rPr>
                  <a:t>BN_is_bit_set</a:t>
                </a:r>
                <a:r>
                  <a:rPr lang="en-US" altLang="zh-CN" sz="2400">
                    <a:ea typeface="等线"/>
                  </a:rPr>
                  <a:t>(k, </a:t>
                </a:r>
                <a:r>
                  <a:rPr lang="en-US" altLang="zh-CN" sz="2400" err="1">
                    <a:ea typeface="等线"/>
                  </a:rPr>
                  <a:t>i</a:t>
                </a:r>
                <a:r>
                  <a:rPr lang="en-US" altLang="zh-CN" sz="2400" baseline="30000" err="1">
                    <a:ea typeface="等线"/>
                  </a:rPr>
                  <a:t>th</a:t>
                </a:r>
                <a:r>
                  <a:rPr lang="en-US" altLang="zh-CN" sz="2400">
                    <a:ea typeface="等线"/>
                  </a:rPr>
                  <a:t>)</a:t>
                </a:r>
                <a:endParaRPr lang="en-US" altLang="zh-CN" sz="2400">
                  <a:latin typeface="NimbusMonL"/>
                  <a:ea typeface="等线"/>
                </a:endParaRPr>
              </a:p>
              <a:p>
                <a:r>
                  <a:rPr lang="en-US" altLang="zh-CN" sz="2400">
                    <a:latin typeface="NimbusMonL"/>
                    <a:ea typeface="等线"/>
                  </a:rPr>
                  <a:t>    …</a:t>
                </a:r>
              </a:p>
              <a:p>
                <a:r>
                  <a:rPr lang="en-US" altLang="zh-CN" sz="2400">
                    <a:latin typeface="NimbusMonL"/>
                    <a:ea typeface="等线"/>
                  </a:rPr>
                  <a:t>}</a:t>
                </a:r>
                <a:endParaRPr lang="en-US" sz="2400">
                  <a:ea typeface="等线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9FE8BF4-D2ED-0245-B311-2BB50B1649E3}"/>
                  </a:ext>
                </a:extLst>
              </p:cNvPr>
              <p:cNvSpPr txBox="1"/>
              <p:nvPr/>
            </p:nvSpPr>
            <p:spPr>
              <a:xfrm>
                <a:off x="1666715" y="4573936"/>
                <a:ext cx="3487271" cy="64633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US" altLang="zh-CN" b="1" i="1">
                    <a:ea typeface="等线"/>
                  </a:rPr>
                  <a:t>Constant-time Montgomery ladder implementation </a:t>
                </a:r>
                <a:endParaRPr lang="en-US" b="1" i="1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5" name="Right Arrow 44">
            <a:extLst>
              <a:ext uri="{FF2B5EF4-FFF2-40B4-BE49-F238E27FC236}">
                <a16:creationId xmlns:a16="http://schemas.microsoft.com/office/drawing/2014/main" id="{6F4028C6-0F5C-314E-B48F-64FFA63040E4}"/>
              </a:ext>
            </a:extLst>
          </p:cNvPr>
          <p:cNvSpPr/>
          <p:nvPr/>
        </p:nvSpPr>
        <p:spPr>
          <a:xfrm>
            <a:off x="6096000" y="3507615"/>
            <a:ext cx="654424" cy="47064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B8B5434-8912-0244-B1FA-DC3D6E65ED24}"/>
              </a:ext>
            </a:extLst>
          </p:cNvPr>
          <p:cNvSpPr txBox="1"/>
          <p:nvPr/>
        </p:nvSpPr>
        <p:spPr>
          <a:xfrm>
            <a:off x="7310405" y="1859748"/>
            <a:ext cx="1737993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/>
              <a:t>NPF</a:t>
            </a:r>
            <a:r>
              <a:rPr lang="zh-CN" altLang="en-US" sz="2000"/>
              <a:t> </a:t>
            </a:r>
            <a:r>
              <a:rPr lang="en-US" altLang="zh-CN" sz="2000"/>
              <a:t>of</a:t>
            </a:r>
            <a:r>
              <a:rPr lang="zh-CN" altLang="en-US" sz="2000"/>
              <a:t> </a:t>
            </a:r>
            <a:r>
              <a:rPr lang="en-US" altLang="zh-CN" sz="2000">
                <a:solidFill>
                  <a:schemeClr val="accent5">
                    <a:lumMod val="75000"/>
                  </a:schemeClr>
                </a:solidFill>
              </a:rPr>
              <a:t>F2 </a:t>
            </a:r>
            <a:r>
              <a:rPr lang="en-US" altLang="zh-CN" sz="2000"/>
              <a:t>gPA</a:t>
            </a:r>
            <a:r>
              <a:rPr lang="en-US" altLang="zh-CN" sz="2000" baseline="-25000"/>
              <a:t>2</a:t>
            </a:r>
            <a:endParaRPr lang="en-CN" sz="200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343990E9-554A-3F42-845A-277EF4173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1023065" cy="1325563"/>
          </a:xfrm>
        </p:spPr>
        <p:txBody>
          <a:bodyPr>
            <a:normAutofit/>
          </a:bodyPr>
          <a:lstStyle/>
          <a:p>
            <a:r>
              <a:rPr lang="en-US" altLang="zh-CN" sz="3200">
                <a:latin typeface="Songti TC" panose="02010600040101010101" pitchFamily="2" charset="-120"/>
                <a:ea typeface="Songti TC" panose="02010600040101010101" pitchFamily="2" charset="-120"/>
              </a:rPr>
              <a:t>Dictionary</a:t>
            </a:r>
            <a:r>
              <a:rPr lang="zh-CN" altLang="en-US" sz="32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3200">
                <a:latin typeface="Songti TC" panose="02010600040101010101" pitchFamily="2" charset="-120"/>
                <a:ea typeface="Songti TC" panose="02010600040101010101" pitchFamily="2" charset="-120"/>
              </a:rPr>
              <a:t>Attacks</a:t>
            </a:r>
            <a:r>
              <a:rPr lang="zh-CN" altLang="en-US" sz="32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3200">
                <a:latin typeface="Songti TC" panose="02010600040101010101" pitchFamily="2" charset="-120"/>
                <a:ea typeface="Songti TC" panose="02010600040101010101" pitchFamily="2" charset="-120"/>
              </a:rPr>
              <a:t>Case</a:t>
            </a:r>
            <a:r>
              <a:rPr lang="zh-CN" altLang="en-US" sz="32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3200">
                <a:latin typeface="Songti TC" panose="02010600040101010101" pitchFamily="2" charset="-120"/>
                <a:ea typeface="Songti TC" panose="02010600040101010101" pitchFamily="2" charset="-120"/>
              </a:rPr>
              <a:t>Study#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1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–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Steal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ECDSA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Nonce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>
                <a:latin typeface="Songti TC" panose="02010600040101010101" pitchFamily="2" charset="-120"/>
                <a:ea typeface="Songti TC" panose="02010600040101010101" pitchFamily="2" charset="-120"/>
              </a:rPr>
              <a:t>via</a:t>
            </a:r>
            <a:r>
              <a:rPr lang="zh-CN" altLang="en-US" sz="28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800" err="1">
                <a:solidFill>
                  <a:schemeClr val="accent4">
                    <a:lumMod val="60000"/>
                    <a:lumOff val="40000"/>
                  </a:schemeClr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pt_regs</a:t>
            </a:r>
            <a:endParaRPr lang="en-CN" sz="2800">
              <a:solidFill>
                <a:schemeClr val="accent4">
                  <a:lumMod val="60000"/>
                  <a:lumOff val="40000"/>
                </a:schemeClr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953E42-816F-CF40-8E5C-904E34F8E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29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7411543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B9927-5323-F745-81AF-CC84793D8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56" y="365125"/>
            <a:ext cx="11749088" cy="1325563"/>
          </a:xfrm>
        </p:spPr>
        <p:txBody>
          <a:bodyPr>
            <a:noAutofit/>
          </a:bodyPr>
          <a:lstStyle/>
          <a:p>
            <a:r>
              <a:rPr lang="en-US" sz="3200"/>
              <a:t>Ciphertext Side Channel</a:t>
            </a:r>
            <a:r>
              <a:rPr lang="zh-CN" altLang="en-US" sz="3200"/>
              <a:t> </a:t>
            </a:r>
            <a:r>
              <a:rPr lang="en-US" altLang="zh-CN" sz="3200"/>
              <a:t>-</a:t>
            </a:r>
            <a:r>
              <a:rPr lang="zh-CN" altLang="en-US" sz="3200"/>
              <a:t> </a:t>
            </a:r>
            <a:r>
              <a:rPr lang="en-US" altLang="zh-CN" sz="3200"/>
              <a:t>Outline</a:t>
            </a:r>
            <a:br>
              <a:rPr lang="en-US" sz="3200"/>
            </a:br>
            <a:endParaRPr lang="en-US" sz="3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279EB-251E-4B4F-A2D5-1F1C816C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9225"/>
            <a:ext cx="10515600" cy="4351339"/>
          </a:xfrm>
        </p:spPr>
        <p:txBody>
          <a:bodyPr/>
          <a:lstStyle/>
          <a:p>
            <a:r>
              <a:rPr lang="en-US" altLang="zh-CN"/>
              <a:t>Attack</a:t>
            </a:r>
            <a:r>
              <a:rPr lang="zh-CN" altLang="en-US"/>
              <a:t> </a:t>
            </a:r>
            <a:r>
              <a:rPr lang="en-US" altLang="zh-CN"/>
              <a:t>Primitives</a:t>
            </a:r>
          </a:p>
          <a:p>
            <a:pPr lvl="1"/>
            <a:r>
              <a:rPr lang="en-US" altLang="zh-CN"/>
              <a:t>Dictionary</a:t>
            </a:r>
            <a:r>
              <a:rPr lang="zh-CN" altLang="en-US"/>
              <a:t> </a:t>
            </a:r>
            <a:r>
              <a:rPr lang="en-US" altLang="zh-CN"/>
              <a:t>Attacks</a:t>
            </a:r>
          </a:p>
          <a:p>
            <a:pPr lvl="1"/>
            <a:r>
              <a:rPr lang="en-US" altLang="zh-CN">
                <a:solidFill>
                  <a:srgbClr val="C00000"/>
                </a:solidFill>
              </a:rPr>
              <a:t>Collision</a:t>
            </a:r>
            <a:r>
              <a:rPr lang="zh-CN" altLang="en-US">
                <a:solidFill>
                  <a:srgbClr val="C00000"/>
                </a:solidFill>
              </a:rPr>
              <a:t> </a:t>
            </a:r>
            <a:r>
              <a:rPr lang="en-US" altLang="zh-CN">
                <a:solidFill>
                  <a:srgbClr val="C00000"/>
                </a:solidFill>
              </a:rPr>
              <a:t>Attacks</a:t>
            </a:r>
          </a:p>
          <a:p>
            <a:pPr marL="457189" lvl="1" indent="0">
              <a:buNone/>
            </a:pPr>
            <a:endParaRPr lang="en-US" altLang="zh-CN"/>
          </a:p>
          <a:p>
            <a:r>
              <a:rPr lang="en-US" altLang="zh-CN"/>
              <a:t>Mitigation</a:t>
            </a:r>
          </a:p>
          <a:p>
            <a:pPr lvl="1"/>
            <a:r>
              <a:rPr lang="en-US" altLang="zh-CN"/>
              <a:t>Hardware-level</a:t>
            </a:r>
            <a:r>
              <a:rPr lang="zh-CN" altLang="en-US"/>
              <a:t> </a:t>
            </a:r>
            <a:r>
              <a:rPr lang="en-US" altLang="zh-CN"/>
              <a:t>Mitigation</a:t>
            </a:r>
          </a:p>
          <a:p>
            <a:pPr lvl="1"/>
            <a:r>
              <a:rPr lang="en-US" altLang="zh-CN"/>
              <a:t>Software-level</a:t>
            </a:r>
            <a:r>
              <a:rPr lang="zh-CN" altLang="en-US"/>
              <a:t> </a:t>
            </a:r>
            <a:r>
              <a:rPr lang="en-US" altLang="zh-CN"/>
              <a:t>Mitigation</a:t>
            </a:r>
          </a:p>
          <a:p>
            <a:pPr marL="457189" lvl="1" indent="0">
              <a:buNone/>
            </a:pPr>
            <a:endParaRPr lang="en-US" altLang="zh-CN"/>
          </a:p>
          <a:p>
            <a:r>
              <a:rPr lang="en-US" altLang="zh-CN"/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A942D-26A3-FE49-BF64-08598DAEF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30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3616859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28D0E-A9C9-EC45-9971-3717B72EC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Attack</a:t>
            </a:r>
            <a:r>
              <a:rPr lang="zh-CN" altLang="en-US"/>
              <a:t> </a:t>
            </a:r>
            <a:r>
              <a:rPr lang="en-US" altLang="zh-CN"/>
              <a:t>Primitives</a:t>
            </a:r>
            <a:r>
              <a:rPr lang="zh-CN" altLang="en-US"/>
              <a:t> </a:t>
            </a:r>
            <a:r>
              <a:rPr lang="en-US" altLang="zh-CN"/>
              <a:t>–</a:t>
            </a:r>
            <a:r>
              <a:rPr lang="zh-CN" altLang="en-US"/>
              <a:t> </a:t>
            </a:r>
            <a:r>
              <a:rPr lang="en-US" altLang="zh-CN" sz="3200"/>
              <a:t>Collision</a:t>
            </a:r>
            <a:r>
              <a:rPr lang="zh-CN" altLang="en-US" sz="3200"/>
              <a:t> </a:t>
            </a:r>
            <a:r>
              <a:rPr lang="en-US" altLang="zh-CN" sz="3200"/>
              <a:t>Attacks</a:t>
            </a:r>
            <a:endParaRPr lang="en-CN" sz="320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C141DC0-9040-FC49-9E4B-FCDA41CC9AA3}"/>
              </a:ext>
            </a:extLst>
          </p:cNvPr>
          <p:cNvCxnSpPr>
            <a:cxnSpLocks/>
          </p:cNvCxnSpPr>
          <p:nvPr/>
        </p:nvCxnSpPr>
        <p:spPr>
          <a:xfrm>
            <a:off x="2138509" y="3084846"/>
            <a:ext cx="0" cy="987273"/>
          </a:xfrm>
          <a:prstGeom prst="straightConnector1">
            <a:avLst/>
          </a:prstGeom>
          <a:ln w="412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55677A22-CFC0-7F43-A58E-EF9C266931D7}"/>
              </a:ext>
            </a:extLst>
          </p:cNvPr>
          <p:cNvSpPr/>
          <p:nvPr/>
        </p:nvSpPr>
        <p:spPr>
          <a:xfrm>
            <a:off x="4883070" y="4275716"/>
            <a:ext cx="1173719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1"/>
              <a:t>128-bit</a:t>
            </a:r>
            <a:r>
              <a:rPr lang="zh-CN" altLang="en-US" sz="1351"/>
              <a:t> </a:t>
            </a:r>
            <a:r>
              <a:rPr lang="en-US" altLang="zh-CN" sz="1351"/>
              <a:t>Blocks</a:t>
            </a:r>
            <a:endParaRPr lang="en-US" sz="1351"/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6471AA58-090A-A847-AF89-C85FC930C950}"/>
              </a:ext>
            </a:extLst>
          </p:cNvPr>
          <p:cNvSpPr/>
          <p:nvPr/>
        </p:nvSpPr>
        <p:spPr>
          <a:xfrm>
            <a:off x="504730" y="4247870"/>
            <a:ext cx="1042988" cy="40201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/>
              <a:t>Cipher1</a:t>
            </a:r>
            <a:endParaRPr lang="en-CN" sz="2000"/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411721BE-F1E7-C143-9B1F-98081D539FB7}"/>
              </a:ext>
            </a:extLst>
          </p:cNvPr>
          <p:cNvSpPr/>
          <p:nvPr/>
        </p:nvSpPr>
        <p:spPr>
          <a:xfrm>
            <a:off x="1598863" y="4247870"/>
            <a:ext cx="1042988" cy="40201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/>
              <a:t>Cipher2</a:t>
            </a:r>
            <a:r>
              <a:rPr lang="zh-CN" altLang="en-US" sz="2000"/>
              <a:t> </a:t>
            </a:r>
            <a:endParaRPr lang="en-CN" sz="2000"/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451272CA-5B4E-BD43-BAA3-59A8445A63D7}"/>
              </a:ext>
            </a:extLst>
          </p:cNvPr>
          <p:cNvSpPr/>
          <p:nvPr/>
        </p:nvSpPr>
        <p:spPr>
          <a:xfrm>
            <a:off x="2694234" y="4247870"/>
            <a:ext cx="1042988" cy="40201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/>
              <a:t>Cipher3</a:t>
            </a:r>
            <a:r>
              <a:rPr lang="zh-CN" altLang="en-US" sz="2000"/>
              <a:t> </a:t>
            </a:r>
            <a:endParaRPr lang="en-CN" sz="2000"/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A27E4FA9-82B4-2941-AB0C-F0427549359E}"/>
              </a:ext>
            </a:extLst>
          </p:cNvPr>
          <p:cNvSpPr/>
          <p:nvPr/>
        </p:nvSpPr>
        <p:spPr>
          <a:xfrm>
            <a:off x="3784263" y="4247870"/>
            <a:ext cx="1042988" cy="40201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2000">
                <a:ea typeface="等线"/>
              </a:rPr>
              <a:t>Cipher4</a:t>
            </a:r>
            <a:r>
              <a:rPr lang="zh-CN" altLang="en-US" sz="2000">
                <a:ea typeface="等线"/>
              </a:rPr>
              <a:t> </a:t>
            </a:r>
            <a:endParaRPr lang="en-CN" sz="200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B86989B6-B6F6-3443-AF86-3D7F1506CF02}"/>
              </a:ext>
            </a:extLst>
          </p:cNvPr>
          <p:cNvSpPr/>
          <p:nvPr/>
        </p:nvSpPr>
        <p:spPr>
          <a:xfrm>
            <a:off x="8155973" y="2531075"/>
            <a:ext cx="3561191" cy="1547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1351" b="1"/>
              <a:t>Requirement:</a:t>
            </a:r>
            <a:r>
              <a:rPr lang="zh-CN" altLang="en-US" sz="1351" b="1"/>
              <a:t> </a:t>
            </a:r>
            <a:endParaRPr lang="en-US" altLang="zh-CN" sz="1351" b="1"/>
          </a:p>
          <a:p>
            <a:r>
              <a:rPr lang="en-US" altLang="zh-CN" sz="1351"/>
              <a:t>Ciphertext</a:t>
            </a:r>
            <a:r>
              <a:rPr lang="zh-CN" altLang="en-US" sz="1351"/>
              <a:t> </a:t>
            </a:r>
            <a:r>
              <a:rPr lang="en-US" altLang="zh-CN" sz="1351"/>
              <a:t>change</a:t>
            </a:r>
            <a:r>
              <a:rPr lang="zh-CN" altLang="en-US" sz="1351"/>
              <a:t> </a:t>
            </a:r>
            <a:r>
              <a:rPr lang="en-US" altLang="zh-CN" sz="1351"/>
              <a:t>or</a:t>
            </a:r>
            <a:r>
              <a:rPr lang="zh-CN" altLang="en-US" sz="1351"/>
              <a:t> </a:t>
            </a:r>
            <a:r>
              <a:rPr lang="en-US" altLang="zh-CN" sz="1351"/>
              <a:t>repeat</a:t>
            </a:r>
            <a:r>
              <a:rPr lang="zh-CN" altLang="en-US" sz="1351"/>
              <a:t> </a:t>
            </a:r>
            <a:r>
              <a:rPr lang="en-US" altLang="zh-CN" sz="1351"/>
              <a:t>is</a:t>
            </a:r>
            <a:r>
              <a:rPr lang="zh-CN" altLang="en-US" sz="1351"/>
              <a:t> </a:t>
            </a:r>
            <a:r>
              <a:rPr lang="en-US" altLang="zh-CN" sz="1351"/>
              <a:t>secret-dependent</a:t>
            </a:r>
          </a:p>
          <a:p>
            <a:endParaRPr lang="en-US" altLang="zh-CN" sz="1351"/>
          </a:p>
          <a:p>
            <a:r>
              <a:rPr lang="en-US" altLang="zh-CN" sz="1351"/>
              <a:t>--</a:t>
            </a:r>
            <a:r>
              <a:rPr lang="zh-CN" altLang="en-US" sz="1351"/>
              <a:t> </a:t>
            </a:r>
            <a:r>
              <a:rPr lang="en-US" altLang="zh-CN" sz="1351"/>
              <a:t>Additional</a:t>
            </a:r>
            <a:r>
              <a:rPr lang="zh-CN" altLang="en-US" sz="1351"/>
              <a:t> </a:t>
            </a:r>
            <a:r>
              <a:rPr lang="en-US" altLang="zh-CN" sz="1351"/>
              <a:t>side-channel</a:t>
            </a:r>
            <a:r>
              <a:rPr lang="zh-CN" altLang="en-US" sz="1351"/>
              <a:t> </a:t>
            </a:r>
            <a:r>
              <a:rPr lang="en-US" altLang="zh-CN" sz="1351"/>
              <a:t>information</a:t>
            </a:r>
            <a:r>
              <a:rPr lang="zh-CN" altLang="en-US" sz="1351"/>
              <a:t> </a:t>
            </a:r>
            <a:r>
              <a:rPr lang="en-US" altLang="zh-CN" sz="1351"/>
              <a:t>than</a:t>
            </a:r>
            <a:r>
              <a:rPr lang="zh-CN" altLang="en-US" sz="1351"/>
              <a:t> </a:t>
            </a:r>
            <a:r>
              <a:rPr lang="en-US" altLang="zh-CN" sz="1351"/>
              <a:t>control</a:t>
            </a:r>
            <a:r>
              <a:rPr lang="zh-CN" altLang="en-US" sz="1351"/>
              <a:t> </a:t>
            </a:r>
            <a:r>
              <a:rPr lang="en-US" altLang="zh-CN" sz="1351"/>
              <a:t>flow</a:t>
            </a:r>
            <a:r>
              <a:rPr lang="zh-CN" altLang="en-US" sz="1351"/>
              <a:t> </a:t>
            </a:r>
            <a:r>
              <a:rPr lang="en-US" altLang="zh-CN" sz="1351"/>
              <a:t>information</a:t>
            </a:r>
            <a:r>
              <a:rPr lang="zh-CN" altLang="en-US" sz="1351"/>
              <a:t> </a:t>
            </a:r>
            <a:r>
              <a:rPr lang="en-US" altLang="zh-CN" sz="1351"/>
              <a:t>and</a:t>
            </a:r>
            <a:r>
              <a:rPr lang="zh-CN" altLang="en-US" sz="1351"/>
              <a:t> </a:t>
            </a:r>
            <a:r>
              <a:rPr lang="en-US" altLang="zh-CN" sz="1351"/>
              <a:t>cache</a:t>
            </a:r>
            <a:r>
              <a:rPr lang="zh-CN" altLang="en-US" sz="1351"/>
              <a:t> </a:t>
            </a:r>
            <a:r>
              <a:rPr lang="en-US" altLang="zh-CN" sz="1351"/>
              <a:t>side-channel</a:t>
            </a:r>
            <a:r>
              <a:rPr lang="zh-CN" altLang="en-US" sz="1351"/>
              <a:t> </a:t>
            </a:r>
            <a:r>
              <a:rPr lang="en-US" altLang="zh-CN" sz="1351"/>
              <a:t>information</a:t>
            </a:r>
            <a:endParaRPr lang="en-US" sz="1351"/>
          </a:p>
          <a:p>
            <a:endParaRPr lang="en-US" altLang="zh-CN" sz="1351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1BD9C069-357B-C84B-8915-0A4F1B65DA7B}"/>
              </a:ext>
            </a:extLst>
          </p:cNvPr>
          <p:cNvSpPr/>
          <p:nvPr/>
        </p:nvSpPr>
        <p:spPr>
          <a:xfrm>
            <a:off x="2165494" y="1366921"/>
            <a:ext cx="954740" cy="63850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1">
                <a:solidFill>
                  <a:schemeClr val="bg1">
                    <a:lumMod val="95000"/>
                    <a:lumOff val="5000"/>
                  </a:schemeClr>
                </a:solidFill>
              </a:rPr>
              <a:t>Secret</a:t>
            </a:r>
            <a:endParaRPr lang="en-CN" sz="1351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3D16864-9B70-8A46-946F-06CA3ACFA9F3}"/>
              </a:ext>
            </a:extLst>
          </p:cNvPr>
          <p:cNvCxnSpPr>
            <a:cxnSpLocks/>
          </p:cNvCxnSpPr>
          <p:nvPr/>
        </p:nvCxnSpPr>
        <p:spPr>
          <a:xfrm>
            <a:off x="4402456" y="3084846"/>
            <a:ext cx="0" cy="987273"/>
          </a:xfrm>
          <a:prstGeom prst="straightConnector1">
            <a:avLst/>
          </a:prstGeom>
          <a:ln w="412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29F71D3-0D1C-3848-9CD4-EB2679DF831F}"/>
              </a:ext>
            </a:extLst>
          </p:cNvPr>
          <p:cNvSpPr/>
          <p:nvPr/>
        </p:nvSpPr>
        <p:spPr>
          <a:xfrm>
            <a:off x="504730" y="5227470"/>
            <a:ext cx="1042988" cy="40201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/>
              <a:t>Cipher1</a:t>
            </a:r>
            <a:endParaRPr lang="en-CN" sz="2000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1E3739B9-14A2-A140-9115-7D2B327672A4}"/>
              </a:ext>
            </a:extLst>
          </p:cNvPr>
          <p:cNvSpPr/>
          <p:nvPr/>
        </p:nvSpPr>
        <p:spPr>
          <a:xfrm>
            <a:off x="1598863" y="5227470"/>
            <a:ext cx="1042988" cy="402015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/>
              <a:t>Cipher5</a:t>
            </a:r>
            <a:r>
              <a:rPr lang="zh-CN" altLang="en-US" sz="2000"/>
              <a:t> </a:t>
            </a:r>
            <a:endParaRPr lang="en-CN" sz="2000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DBCFF91-D921-C047-837C-6E03D52FC761}"/>
              </a:ext>
            </a:extLst>
          </p:cNvPr>
          <p:cNvSpPr/>
          <p:nvPr/>
        </p:nvSpPr>
        <p:spPr>
          <a:xfrm>
            <a:off x="2694234" y="5227470"/>
            <a:ext cx="1042988" cy="40201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/>
              <a:t>Cipher3</a:t>
            </a:r>
            <a:r>
              <a:rPr lang="zh-CN" altLang="en-US" sz="2000"/>
              <a:t> </a:t>
            </a:r>
            <a:endParaRPr lang="en-CN" sz="2000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940F8CF4-5FDB-3249-99D1-A3728DAD1CAD}"/>
              </a:ext>
            </a:extLst>
          </p:cNvPr>
          <p:cNvSpPr/>
          <p:nvPr/>
        </p:nvSpPr>
        <p:spPr>
          <a:xfrm>
            <a:off x="3784263" y="5227470"/>
            <a:ext cx="1042988" cy="40201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/>
              <a:t>Cipher4</a:t>
            </a:r>
            <a:r>
              <a:rPr lang="zh-CN" altLang="en-US" sz="2000"/>
              <a:t> </a:t>
            </a:r>
            <a:endParaRPr lang="en-CN" sz="200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BA2B4BB-FD05-1B4F-AC66-34F3118EFF55}"/>
              </a:ext>
            </a:extLst>
          </p:cNvPr>
          <p:cNvCxnSpPr>
            <a:cxnSpLocks/>
          </p:cNvCxnSpPr>
          <p:nvPr/>
        </p:nvCxnSpPr>
        <p:spPr>
          <a:xfrm>
            <a:off x="2127427" y="4753755"/>
            <a:ext cx="0" cy="371699"/>
          </a:xfrm>
          <a:prstGeom prst="straightConnector1">
            <a:avLst/>
          </a:prstGeom>
          <a:ln w="412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BC8D4D9-B6DA-9244-8DE6-11A706D1D648}"/>
              </a:ext>
            </a:extLst>
          </p:cNvPr>
          <p:cNvCxnSpPr>
            <a:cxnSpLocks/>
          </p:cNvCxnSpPr>
          <p:nvPr/>
        </p:nvCxnSpPr>
        <p:spPr>
          <a:xfrm>
            <a:off x="1045215" y="4753753"/>
            <a:ext cx="0" cy="371699"/>
          </a:xfrm>
          <a:prstGeom prst="straightConnector1">
            <a:avLst/>
          </a:prstGeom>
          <a:ln w="412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92E9D08-F4CF-6F41-922C-DE5256007D2F}"/>
              </a:ext>
            </a:extLst>
          </p:cNvPr>
          <p:cNvCxnSpPr>
            <a:cxnSpLocks/>
          </p:cNvCxnSpPr>
          <p:nvPr/>
        </p:nvCxnSpPr>
        <p:spPr>
          <a:xfrm>
            <a:off x="3215727" y="4753753"/>
            <a:ext cx="0" cy="371699"/>
          </a:xfrm>
          <a:prstGeom prst="straightConnector1">
            <a:avLst/>
          </a:prstGeom>
          <a:ln w="412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B5B6467-3343-9846-9140-01E45A276925}"/>
              </a:ext>
            </a:extLst>
          </p:cNvPr>
          <p:cNvCxnSpPr>
            <a:cxnSpLocks/>
          </p:cNvCxnSpPr>
          <p:nvPr/>
        </p:nvCxnSpPr>
        <p:spPr>
          <a:xfrm>
            <a:off x="4305757" y="4753753"/>
            <a:ext cx="0" cy="371699"/>
          </a:xfrm>
          <a:prstGeom prst="straightConnector1">
            <a:avLst/>
          </a:prstGeom>
          <a:ln w="412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DB02604-8EE2-A54F-A330-369C4B5DAF20}"/>
              </a:ext>
            </a:extLst>
          </p:cNvPr>
          <p:cNvCxnSpPr>
            <a:cxnSpLocks/>
          </p:cNvCxnSpPr>
          <p:nvPr/>
        </p:nvCxnSpPr>
        <p:spPr>
          <a:xfrm>
            <a:off x="1045217" y="3084845"/>
            <a:ext cx="3357241" cy="0"/>
          </a:xfrm>
          <a:prstGeom prst="straightConnector1">
            <a:avLst/>
          </a:prstGeom>
          <a:ln w="412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FEA80E5-8073-304F-8C5D-9892C8F50393}"/>
              </a:ext>
            </a:extLst>
          </p:cNvPr>
          <p:cNvCxnSpPr>
            <a:cxnSpLocks/>
          </p:cNvCxnSpPr>
          <p:nvPr/>
        </p:nvCxnSpPr>
        <p:spPr>
          <a:xfrm>
            <a:off x="3221737" y="3080836"/>
            <a:ext cx="0" cy="987273"/>
          </a:xfrm>
          <a:prstGeom prst="straightConnector1">
            <a:avLst/>
          </a:prstGeom>
          <a:ln w="412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18406E9-D230-5F4B-A055-08700ABB35FE}"/>
              </a:ext>
            </a:extLst>
          </p:cNvPr>
          <p:cNvCxnSpPr>
            <a:cxnSpLocks/>
          </p:cNvCxnSpPr>
          <p:nvPr/>
        </p:nvCxnSpPr>
        <p:spPr>
          <a:xfrm>
            <a:off x="1045215" y="3080834"/>
            <a:ext cx="0" cy="987273"/>
          </a:xfrm>
          <a:prstGeom prst="straightConnector1">
            <a:avLst/>
          </a:prstGeom>
          <a:ln w="412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DB480B5A-141F-BE4B-9060-4C09518537D5}"/>
              </a:ext>
            </a:extLst>
          </p:cNvPr>
          <p:cNvCxnSpPr>
            <a:cxnSpLocks/>
          </p:cNvCxnSpPr>
          <p:nvPr/>
        </p:nvCxnSpPr>
        <p:spPr>
          <a:xfrm>
            <a:off x="2624183" y="2093561"/>
            <a:ext cx="0" cy="987273"/>
          </a:xfrm>
          <a:prstGeom prst="straightConnector1">
            <a:avLst/>
          </a:prstGeom>
          <a:ln w="412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4E73C2B2-2E6C-5142-B907-06B285CC7B7B}"/>
              </a:ext>
            </a:extLst>
          </p:cNvPr>
          <p:cNvSpPr/>
          <p:nvPr/>
        </p:nvSpPr>
        <p:spPr>
          <a:xfrm>
            <a:off x="4373936" y="4747065"/>
            <a:ext cx="2576090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1"/>
              <a:t>Secret-dependent</a:t>
            </a:r>
            <a:r>
              <a:rPr lang="zh-CN" altLang="en-US" sz="1351"/>
              <a:t> </a:t>
            </a:r>
            <a:r>
              <a:rPr lang="en-US" altLang="zh-CN" sz="1351"/>
              <a:t>write</a:t>
            </a:r>
            <a:r>
              <a:rPr lang="zh-CN" altLang="en-US" sz="1351"/>
              <a:t> </a:t>
            </a:r>
            <a:r>
              <a:rPr lang="en-US" altLang="zh-CN" sz="1351"/>
              <a:t>behaviors</a:t>
            </a:r>
            <a:endParaRPr lang="en-US" sz="1351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F37A1E3-7490-E547-9621-2768C9261F2C}"/>
              </a:ext>
            </a:extLst>
          </p:cNvPr>
          <p:cNvSpPr/>
          <p:nvPr/>
        </p:nvSpPr>
        <p:spPr>
          <a:xfrm>
            <a:off x="1696080" y="5731500"/>
            <a:ext cx="710644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1"/>
              <a:t>Change</a:t>
            </a:r>
            <a:endParaRPr lang="en-US" sz="1351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DED3E82-9C10-EB42-90DE-417709888CC8}"/>
              </a:ext>
            </a:extLst>
          </p:cNvPr>
          <p:cNvSpPr/>
          <p:nvPr/>
        </p:nvSpPr>
        <p:spPr>
          <a:xfrm>
            <a:off x="2784675" y="5731500"/>
            <a:ext cx="680186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1"/>
              <a:t>Repeat</a:t>
            </a:r>
            <a:endParaRPr lang="en-US" sz="1351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D7D3C9C-510F-8E43-9950-2C92994E01E7}"/>
              </a:ext>
            </a:extLst>
          </p:cNvPr>
          <p:cNvSpPr/>
          <p:nvPr/>
        </p:nvSpPr>
        <p:spPr>
          <a:xfrm>
            <a:off x="3883877" y="5715889"/>
            <a:ext cx="680186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1"/>
              <a:t>Repeat</a:t>
            </a:r>
            <a:endParaRPr lang="en-US" sz="1351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95DF75A-25AF-C346-9129-71054E8FF155}"/>
              </a:ext>
            </a:extLst>
          </p:cNvPr>
          <p:cNvSpPr/>
          <p:nvPr/>
        </p:nvSpPr>
        <p:spPr>
          <a:xfrm>
            <a:off x="604344" y="5740556"/>
            <a:ext cx="680186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1"/>
              <a:t>Repeat</a:t>
            </a:r>
            <a:endParaRPr lang="en-US" sz="1351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E06F80-3AC5-4A44-9682-09F45CC8F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31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7502917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5323B-A2E9-09EF-FBEC-EB7B6292F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Attack</a:t>
            </a:r>
            <a:r>
              <a:rPr lang="zh-CN" altLang="en-US">
                <a:ea typeface="+mj-lt"/>
                <a:cs typeface="+mj-lt"/>
              </a:rPr>
              <a:t> </a:t>
            </a:r>
            <a:r>
              <a:rPr lang="en-US">
                <a:ea typeface="+mj-lt"/>
                <a:cs typeface="+mj-lt"/>
              </a:rPr>
              <a:t>Primitives</a:t>
            </a:r>
            <a:r>
              <a:rPr lang="zh-CN" altLang="en-US">
                <a:ea typeface="+mj-lt"/>
                <a:cs typeface="+mj-lt"/>
              </a:rPr>
              <a:t> </a:t>
            </a:r>
            <a:r>
              <a:rPr lang="en-US">
                <a:ea typeface="+mj-lt"/>
                <a:cs typeface="+mj-lt"/>
              </a:rPr>
              <a:t>–</a:t>
            </a:r>
            <a:r>
              <a:rPr lang="zh-CN" altLang="en-US">
                <a:ea typeface="+mj-lt"/>
                <a:cs typeface="+mj-lt"/>
              </a:rPr>
              <a:t> </a:t>
            </a:r>
            <a:r>
              <a:rPr lang="en-US">
                <a:ea typeface="+mj-lt"/>
                <a:cs typeface="+mj-lt"/>
              </a:rPr>
              <a:t>Collision</a:t>
            </a:r>
            <a:r>
              <a:rPr lang="zh-CN" altLang="en-US">
                <a:ea typeface="+mj-lt"/>
                <a:cs typeface="+mj-lt"/>
              </a:rPr>
              <a:t> </a:t>
            </a:r>
            <a:r>
              <a:rPr lang="en-US">
                <a:ea typeface="+mj-lt"/>
                <a:cs typeface="+mj-lt"/>
              </a:rPr>
              <a:t>Attacks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87FCE-0EE5-4C8D-AEE3-56E39A9B9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360" y="1825625"/>
            <a:ext cx="5862320" cy="43513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cs typeface="Calibri"/>
            </a:endParaRPr>
          </a:p>
          <a:p>
            <a:pPr marL="457200" indent="-457200"/>
            <a:r>
              <a:rPr lang="en-US">
                <a:cs typeface="Calibri"/>
              </a:rPr>
              <a:t>Combine control flow tracking and code knowledge</a:t>
            </a:r>
          </a:p>
          <a:p>
            <a:pPr marL="457200" indent="-457200"/>
            <a:r>
              <a:rPr lang="en-US">
                <a:ea typeface="+mn-lt"/>
                <a:cs typeface="+mn-lt"/>
              </a:rPr>
              <a:t>Exploit patterns of secret dependent memory writes</a:t>
            </a:r>
            <a:endParaRPr lang="en-US">
              <a:cs typeface="Calibri"/>
            </a:endParaRPr>
          </a:p>
        </p:txBody>
      </p:sp>
      <p:sp>
        <p:nvSpPr>
          <p:cNvPr id="5" name="Rounded Rectangle 66">
            <a:extLst>
              <a:ext uri="{FF2B5EF4-FFF2-40B4-BE49-F238E27FC236}">
                <a16:creationId xmlns:a16="http://schemas.microsoft.com/office/drawing/2014/main" id="{28B57271-BBE7-3BD9-9B2E-CAD10A3AA372}"/>
              </a:ext>
            </a:extLst>
          </p:cNvPr>
          <p:cNvSpPr/>
          <p:nvPr/>
        </p:nvSpPr>
        <p:spPr>
          <a:xfrm>
            <a:off x="6803875" y="2039883"/>
            <a:ext cx="1042988" cy="40201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/>
              <a:t>Cipher1</a:t>
            </a:r>
            <a:endParaRPr lang="en-CN" sz="2000"/>
          </a:p>
        </p:txBody>
      </p:sp>
      <p:sp>
        <p:nvSpPr>
          <p:cNvPr id="7" name="Rounded Rectangle 67">
            <a:extLst>
              <a:ext uri="{FF2B5EF4-FFF2-40B4-BE49-F238E27FC236}">
                <a16:creationId xmlns:a16="http://schemas.microsoft.com/office/drawing/2014/main" id="{66E82DD2-4626-B3D7-2B26-445374F45BCA}"/>
              </a:ext>
            </a:extLst>
          </p:cNvPr>
          <p:cNvSpPr/>
          <p:nvPr/>
        </p:nvSpPr>
        <p:spPr>
          <a:xfrm>
            <a:off x="7898007" y="2039883"/>
            <a:ext cx="1042988" cy="40201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2000">
                <a:ea typeface="等线"/>
              </a:rPr>
              <a:t>Cipher2</a:t>
            </a:r>
            <a:r>
              <a:rPr lang="zh-CN" altLang="en-US" sz="2000">
                <a:ea typeface="等线"/>
              </a:rPr>
              <a:t> </a:t>
            </a:r>
            <a:endParaRPr lang="en-CN" sz="2000"/>
          </a:p>
        </p:txBody>
      </p:sp>
      <p:sp>
        <p:nvSpPr>
          <p:cNvPr id="11" name="Rounded Rectangle 30">
            <a:extLst>
              <a:ext uri="{FF2B5EF4-FFF2-40B4-BE49-F238E27FC236}">
                <a16:creationId xmlns:a16="http://schemas.microsoft.com/office/drawing/2014/main" id="{D75317EB-D78A-DA10-EE15-F36FDE38E6D2}"/>
              </a:ext>
            </a:extLst>
          </p:cNvPr>
          <p:cNvSpPr/>
          <p:nvPr/>
        </p:nvSpPr>
        <p:spPr>
          <a:xfrm>
            <a:off x="7879038" y="4773348"/>
            <a:ext cx="1042988" cy="402015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2000">
                <a:ea typeface="等线"/>
              </a:rPr>
              <a:t>Cipher5</a:t>
            </a:r>
            <a:endParaRPr lang="zh-CN" altLang="en-US" sz="2000">
              <a:ea typeface="等线"/>
              <a:cs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D8B928-6B1D-9FC3-AF15-2595AE72BBFF}"/>
              </a:ext>
            </a:extLst>
          </p:cNvPr>
          <p:cNvSpPr/>
          <p:nvPr/>
        </p:nvSpPr>
        <p:spPr>
          <a:xfrm>
            <a:off x="7976256" y="5277378"/>
            <a:ext cx="802014" cy="30008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altLang="zh-CN" sz="1350">
                <a:ea typeface="等线"/>
              </a:rPr>
              <a:t>Changed</a:t>
            </a:r>
            <a:endParaRPr lang="en-US" sz="1351"/>
          </a:p>
        </p:txBody>
      </p:sp>
      <p:sp>
        <p:nvSpPr>
          <p:cNvPr id="15" name="Rounded Rectangle 34">
            <a:extLst>
              <a:ext uri="{FF2B5EF4-FFF2-40B4-BE49-F238E27FC236}">
                <a16:creationId xmlns:a16="http://schemas.microsoft.com/office/drawing/2014/main" id="{22937082-0BD8-DE66-4788-2E6D2284D5E9}"/>
              </a:ext>
            </a:extLst>
          </p:cNvPr>
          <p:cNvSpPr/>
          <p:nvPr/>
        </p:nvSpPr>
        <p:spPr>
          <a:xfrm>
            <a:off x="6784904" y="4756009"/>
            <a:ext cx="1042988" cy="402015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2000">
                <a:ea typeface="等线"/>
              </a:rPr>
              <a:t>Cipher6</a:t>
            </a:r>
            <a:endParaRPr lang="zh-CN" altLang="en-US" sz="2000">
              <a:ea typeface="等线"/>
              <a:cs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F4790F9-AAE6-C9EF-50F8-B99B3DA1EE06}"/>
              </a:ext>
            </a:extLst>
          </p:cNvPr>
          <p:cNvSpPr/>
          <p:nvPr/>
        </p:nvSpPr>
        <p:spPr>
          <a:xfrm>
            <a:off x="6882962" y="5277378"/>
            <a:ext cx="802014" cy="30008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altLang="zh-CN" sz="1350">
                <a:ea typeface="等线"/>
              </a:rPr>
              <a:t>Changed</a:t>
            </a:r>
            <a:endParaRPr lang="en-US" sz="135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3A9B45-502F-642A-A386-B02CB09422F1}"/>
              </a:ext>
            </a:extLst>
          </p:cNvPr>
          <p:cNvSpPr txBox="1"/>
          <p:nvPr/>
        </p:nvSpPr>
        <p:spPr>
          <a:xfrm>
            <a:off x="6803061" y="1563511"/>
            <a:ext cx="104046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Buffer A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D619F1E-2875-BA89-5217-7F0A87CF6380}"/>
              </a:ext>
            </a:extLst>
          </p:cNvPr>
          <p:cNvCxnSpPr>
            <a:cxnSpLocks/>
          </p:cNvCxnSpPr>
          <p:nvPr/>
        </p:nvCxnSpPr>
        <p:spPr>
          <a:xfrm flipH="1">
            <a:off x="7873133" y="2573430"/>
            <a:ext cx="0" cy="501713"/>
          </a:xfrm>
          <a:prstGeom prst="straightConnector1">
            <a:avLst/>
          </a:prstGeom>
          <a:ln w="412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7615FE1-AFD1-2997-7530-1F4692739921}"/>
              </a:ext>
            </a:extLst>
          </p:cNvPr>
          <p:cNvSpPr txBox="1"/>
          <p:nvPr/>
        </p:nvSpPr>
        <p:spPr>
          <a:xfrm>
            <a:off x="7941358" y="1563511"/>
            <a:ext cx="104046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Buffer B</a:t>
            </a:r>
          </a:p>
        </p:txBody>
      </p:sp>
      <p:pic>
        <p:nvPicPr>
          <p:cNvPr id="25" name="Graphic 6" descr="Gears with solid fill">
            <a:extLst>
              <a:ext uri="{FF2B5EF4-FFF2-40B4-BE49-F238E27FC236}">
                <a16:creationId xmlns:a16="http://schemas.microsoft.com/office/drawing/2014/main" id="{9B250D50-26D3-1A80-7122-8C07107BA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44338" y="3175988"/>
            <a:ext cx="914400" cy="914400"/>
          </a:xfrm>
          <a:prstGeom prst="rect">
            <a:avLst/>
          </a:prstGeom>
        </p:spPr>
      </p:pic>
      <p:sp>
        <p:nvSpPr>
          <p:cNvPr id="27" name="Rounded Rectangle 66">
            <a:extLst>
              <a:ext uri="{FF2B5EF4-FFF2-40B4-BE49-F238E27FC236}">
                <a16:creationId xmlns:a16="http://schemas.microsoft.com/office/drawing/2014/main" id="{4EB9E82F-FBEA-C1F6-62C3-5B3B8C2C83B4}"/>
              </a:ext>
            </a:extLst>
          </p:cNvPr>
          <p:cNvSpPr/>
          <p:nvPr/>
        </p:nvSpPr>
        <p:spPr>
          <a:xfrm>
            <a:off x="9663727" y="2068105"/>
            <a:ext cx="1042988" cy="40201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/>
              <a:t>Cipher1</a:t>
            </a:r>
            <a:endParaRPr lang="en-CN" sz="2000"/>
          </a:p>
        </p:txBody>
      </p:sp>
      <p:sp>
        <p:nvSpPr>
          <p:cNvPr id="29" name="Rounded Rectangle 67">
            <a:extLst>
              <a:ext uri="{FF2B5EF4-FFF2-40B4-BE49-F238E27FC236}">
                <a16:creationId xmlns:a16="http://schemas.microsoft.com/office/drawing/2014/main" id="{EAD5C4BD-B11A-3AB4-A0B3-2E5713F1E38F}"/>
              </a:ext>
            </a:extLst>
          </p:cNvPr>
          <p:cNvSpPr/>
          <p:nvPr/>
        </p:nvSpPr>
        <p:spPr>
          <a:xfrm>
            <a:off x="10757859" y="2068105"/>
            <a:ext cx="1042988" cy="40201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CN" altLang="en-US" sz="2000">
                <a:ea typeface="等线"/>
                <a:cs typeface="Calibri"/>
              </a:rPr>
              <a:t>Cipher2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01668562-C23A-66B8-DAF7-D1D57B062471}"/>
              </a:ext>
            </a:extLst>
          </p:cNvPr>
          <p:cNvSpPr/>
          <p:nvPr/>
        </p:nvSpPr>
        <p:spPr>
          <a:xfrm>
            <a:off x="10738890" y="4801570"/>
            <a:ext cx="1042988" cy="40201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2000">
                <a:ea typeface="等线"/>
              </a:rPr>
              <a:t>Cipher2</a:t>
            </a:r>
            <a:endParaRPr lang="zh-CN" altLang="en-US" sz="2000">
              <a:ea typeface="等线"/>
              <a:cs typeface="Calibri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A61C557-CB9A-6547-06E9-173C2830CE4F}"/>
              </a:ext>
            </a:extLst>
          </p:cNvPr>
          <p:cNvSpPr/>
          <p:nvPr/>
        </p:nvSpPr>
        <p:spPr>
          <a:xfrm>
            <a:off x="10836108" y="5305600"/>
            <a:ext cx="572593" cy="30008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altLang="zh-CN" sz="1350">
                <a:ea typeface="等线"/>
              </a:rPr>
              <a:t>Same</a:t>
            </a:r>
            <a:endParaRPr lang="en-US" sz="1351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ABA1C961-6556-E7AE-12F7-1BFE1E3FD555}"/>
              </a:ext>
            </a:extLst>
          </p:cNvPr>
          <p:cNvSpPr/>
          <p:nvPr/>
        </p:nvSpPr>
        <p:spPr>
          <a:xfrm>
            <a:off x="9644756" y="4784231"/>
            <a:ext cx="1042988" cy="40201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2000">
                <a:ea typeface="等线"/>
              </a:rPr>
              <a:t>Cipher1</a:t>
            </a:r>
            <a:endParaRPr lang="zh-CN" altLang="en-US" sz="2000">
              <a:ea typeface="等线"/>
              <a:cs typeface="Calibri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26474DA-45E9-F5CA-780A-901443BCA690}"/>
              </a:ext>
            </a:extLst>
          </p:cNvPr>
          <p:cNvSpPr/>
          <p:nvPr/>
        </p:nvSpPr>
        <p:spPr>
          <a:xfrm>
            <a:off x="9742814" y="5305600"/>
            <a:ext cx="572593" cy="30008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altLang="zh-CN" sz="1350">
                <a:ea typeface="等线"/>
              </a:rPr>
              <a:t>Same</a:t>
            </a:r>
            <a:endParaRPr lang="en-US" sz="1351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2D87B79-621B-83D5-FCBB-21E5B9E71BC2}"/>
              </a:ext>
            </a:extLst>
          </p:cNvPr>
          <p:cNvSpPr txBox="1"/>
          <p:nvPr/>
        </p:nvSpPr>
        <p:spPr>
          <a:xfrm>
            <a:off x="9662913" y="1591733"/>
            <a:ext cx="104046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Buffer 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5E5F008-CC3A-A4A2-351A-C03288898174}"/>
              </a:ext>
            </a:extLst>
          </p:cNvPr>
          <p:cNvSpPr txBox="1"/>
          <p:nvPr/>
        </p:nvSpPr>
        <p:spPr>
          <a:xfrm>
            <a:off x="10801210" y="1591733"/>
            <a:ext cx="104046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Buffer B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4061974-F487-F61A-AC9B-57E51615AB79}"/>
              </a:ext>
            </a:extLst>
          </p:cNvPr>
          <p:cNvCxnSpPr>
            <a:cxnSpLocks/>
          </p:cNvCxnSpPr>
          <p:nvPr/>
        </p:nvCxnSpPr>
        <p:spPr>
          <a:xfrm flipH="1">
            <a:off x="7841903" y="4122413"/>
            <a:ext cx="0" cy="501713"/>
          </a:xfrm>
          <a:prstGeom prst="straightConnector1">
            <a:avLst/>
          </a:prstGeom>
          <a:ln w="412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98852CC-85A3-2C59-A525-C5439A7B1B80}"/>
              </a:ext>
            </a:extLst>
          </p:cNvPr>
          <p:cNvCxnSpPr>
            <a:cxnSpLocks/>
          </p:cNvCxnSpPr>
          <p:nvPr/>
        </p:nvCxnSpPr>
        <p:spPr>
          <a:xfrm flipH="1">
            <a:off x="10733755" y="2623396"/>
            <a:ext cx="0" cy="501713"/>
          </a:xfrm>
          <a:prstGeom prst="straightConnector1">
            <a:avLst/>
          </a:prstGeom>
          <a:ln w="412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Graphic 6" descr="Gears with solid fill">
            <a:extLst>
              <a:ext uri="{FF2B5EF4-FFF2-40B4-BE49-F238E27FC236}">
                <a16:creationId xmlns:a16="http://schemas.microsoft.com/office/drawing/2014/main" id="{5C16FE0A-31CD-F9C0-1CAF-B52AF0EB0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04960" y="3225954"/>
            <a:ext cx="914400" cy="914400"/>
          </a:xfrm>
          <a:prstGeom prst="rect">
            <a:avLst/>
          </a:prstGeom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CFE7E19-5101-4F11-357B-4B111113E511}"/>
              </a:ext>
            </a:extLst>
          </p:cNvPr>
          <p:cNvCxnSpPr>
            <a:cxnSpLocks/>
          </p:cNvCxnSpPr>
          <p:nvPr/>
        </p:nvCxnSpPr>
        <p:spPr>
          <a:xfrm flipH="1">
            <a:off x="10733642" y="4171821"/>
            <a:ext cx="0" cy="501713"/>
          </a:xfrm>
          <a:prstGeom prst="straightConnector1">
            <a:avLst/>
          </a:prstGeom>
          <a:ln w="412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3C23F5-A50F-F84F-8735-38F60C2F0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32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2303157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5323B-A2E9-09EF-FBEC-EB7B6292F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ongti TC" panose="02010600040101010101" pitchFamily="2" charset="-120"/>
                <a:ea typeface="Songti TC" panose="02010600040101010101" pitchFamily="2" charset="-120"/>
                <a:cs typeface="+mj-lt"/>
              </a:rPr>
              <a:t>Attack</a:t>
            </a:r>
            <a:r>
              <a:rPr lang="zh-CN" altLang="en-US">
                <a:latin typeface="Songti TC" panose="02010600040101010101" pitchFamily="2" charset="-120"/>
                <a:ea typeface="Songti TC" panose="02010600040101010101" pitchFamily="2" charset="-120"/>
                <a:cs typeface="+mj-lt"/>
              </a:rPr>
              <a:t> </a:t>
            </a:r>
            <a:r>
              <a:rPr lang="en-US">
                <a:latin typeface="Songti TC" panose="02010600040101010101" pitchFamily="2" charset="-120"/>
                <a:ea typeface="Songti TC" panose="02010600040101010101" pitchFamily="2" charset="-120"/>
                <a:cs typeface="+mj-lt"/>
              </a:rPr>
              <a:t>Primitives</a:t>
            </a:r>
            <a:r>
              <a:rPr lang="zh-CN" altLang="en-US">
                <a:latin typeface="Songti TC" panose="02010600040101010101" pitchFamily="2" charset="-120"/>
                <a:ea typeface="Songti TC" panose="02010600040101010101" pitchFamily="2" charset="-120"/>
                <a:cs typeface="+mj-lt"/>
              </a:rPr>
              <a:t> </a:t>
            </a:r>
            <a:r>
              <a:rPr lang="en-US">
                <a:latin typeface="Songti TC" panose="02010600040101010101" pitchFamily="2" charset="-120"/>
                <a:ea typeface="Songti TC" panose="02010600040101010101" pitchFamily="2" charset="-120"/>
                <a:cs typeface="+mj-lt"/>
              </a:rPr>
              <a:t>–</a:t>
            </a:r>
            <a:r>
              <a:rPr lang="zh-CN" altLang="en-US">
                <a:latin typeface="Songti TC" panose="02010600040101010101" pitchFamily="2" charset="-120"/>
                <a:ea typeface="Songti TC" panose="02010600040101010101" pitchFamily="2" charset="-120"/>
                <a:cs typeface="+mj-lt"/>
              </a:rPr>
              <a:t> </a:t>
            </a:r>
            <a:r>
              <a:rPr lang="en-US">
                <a:latin typeface="Songti TC" panose="02010600040101010101" pitchFamily="2" charset="-120"/>
                <a:ea typeface="Songti TC" panose="02010600040101010101" pitchFamily="2" charset="-120"/>
                <a:cs typeface="+mj-lt"/>
              </a:rPr>
              <a:t>Collision</a:t>
            </a:r>
            <a:r>
              <a:rPr lang="zh-CN" altLang="en-US">
                <a:latin typeface="Songti TC" panose="02010600040101010101" pitchFamily="2" charset="-120"/>
                <a:ea typeface="Songti TC" panose="02010600040101010101" pitchFamily="2" charset="-120"/>
                <a:cs typeface="+mj-lt"/>
              </a:rPr>
              <a:t> </a:t>
            </a:r>
            <a:r>
              <a:rPr lang="en-US">
                <a:latin typeface="Songti TC" panose="02010600040101010101" pitchFamily="2" charset="-120"/>
                <a:ea typeface="Songti TC" panose="02010600040101010101" pitchFamily="2" charset="-120"/>
                <a:cs typeface="+mj-lt"/>
              </a:rPr>
              <a:t>Attacks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87FCE-0EE5-4C8D-AEE3-56E39A9B9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01" y="1825625"/>
            <a:ext cx="9845501" cy="43513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cs typeface="Calibri"/>
            </a:endParaRPr>
          </a:p>
          <a:p>
            <a:pPr marL="457200" indent="-457200"/>
            <a:r>
              <a:rPr lang="en-US">
                <a:cs typeface="Calibri"/>
              </a:rPr>
              <a:t>Combine control flow tracking and code knowledge</a:t>
            </a:r>
          </a:p>
          <a:p>
            <a:pPr marL="457200" indent="-457200"/>
            <a:r>
              <a:rPr lang="en-US">
                <a:ea typeface="+mn-lt"/>
                <a:cs typeface="+mn-lt"/>
              </a:rPr>
              <a:t>Exploit patterns of secret dependent memory writes</a:t>
            </a:r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212B36-0353-584F-88CB-610E43BCD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33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9976226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6A5A8-FF75-DE11-01EC-8071CCE13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/>
            <a:r>
              <a:rPr lang="en-US" sz="3800" kern="1200">
                <a:latin typeface="Songti TC" panose="02010600040101010101" pitchFamily="2" charset="-120"/>
                <a:ea typeface="Songti TC" panose="02010600040101010101" pitchFamily="2" charset="-120"/>
              </a:rPr>
              <a:t>Collision</a:t>
            </a:r>
            <a:r>
              <a:rPr lang="en-US" altLang="zh-CN" sz="3800" kern="1200">
                <a:latin typeface="Songti TC" panose="02010600040101010101" pitchFamily="2" charset="-120"/>
                <a:ea typeface="Songti TC" panose="02010600040101010101" pitchFamily="2" charset="-120"/>
              </a:rPr>
              <a:t> </a:t>
            </a:r>
            <a:r>
              <a:rPr lang="en-US" sz="3800" kern="1200">
                <a:latin typeface="Songti TC" panose="02010600040101010101" pitchFamily="2" charset="-120"/>
                <a:ea typeface="Songti TC" panose="02010600040101010101" pitchFamily="2" charset="-120"/>
              </a:rPr>
              <a:t>Attacks</a:t>
            </a:r>
            <a:r>
              <a:rPr lang="en-US" altLang="zh-CN" sz="3800" kern="1200">
                <a:latin typeface="Songti TC" panose="02010600040101010101" pitchFamily="2" charset="-120"/>
                <a:ea typeface="Songti TC" panose="02010600040101010101" pitchFamily="2" charset="-120"/>
              </a:rPr>
              <a:t> </a:t>
            </a:r>
            <a:r>
              <a:rPr lang="en-US" sz="3800" kern="1200">
                <a:latin typeface="Songti TC" panose="02010600040101010101" pitchFamily="2" charset="-120"/>
                <a:ea typeface="Songti TC" panose="02010600040101010101" pitchFamily="2" charset="-120"/>
              </a:rPr>
              <a:t>Case</a:t>
            </a:r>
            <a:r>
              <a:rPr lang="en-US" altLang="zh-CN" sz="3800" kern="1200">
                <a:latin typeface="Songti TC" panose="02010600040101010101" pitchFamily="2" charset="-120"/>
                <a:ea typeface="Songti TC" panose="02010600040101010101" pitchFamily="2" charset="-120"/>
              </a:rPr>
              <a:t> </a:t>
            </a:r>
            <a:r>
              <a:rPr lang="en-US" sz="3800" kern="1200">
                <a:latin typeface="Songti TC" panose="02010600040101010101" pitchFamily="2" charset="-120"/>
                <a:ea typeface="Songti TC" panose="02010600040101010101" pitchFamily="2" charset="-120"/>
              </a:rPr>
              <a:t>Study#1</a:t>
            </a:r>
            <a:r>
              <a:rPr lang="en-US" altLang="zh-CN" sz="3800" kern="1200">
                <a:latin typeface="Songti TC" panose="02010600040101010101" pitchFamily="2" charset="-120"/>
                <a:ea typeface="Songti TC" panose="02010600040101010101" pitchFamily="2" charset="-120"/>
              </a:rPr>
              <a:t> </a:t>
            </a:r>
            <a:r>
              <a:rPr lang="en-US" sz="3800" kern="1200">
                <a:latin typeface="Songti TC" panose="02010600040101010101" pitchFamily="2" charset="-120"/>
                <a:ea typeface="Songti TC" panose="02010600040101010101" pitchFamily="2" charset="-120"/>
              </a:rPr>
              <a:t>–</a:t>
            </a:r>
            <a:r>
              <a:rPr lang="en-US" altLang="zh-CN" sz="3800" kern="1200">
                <a:latin typeface="Songti TC" panose="02010600040101010101" pitchFamily="2" charset="-120"/>
                <a:ea typeface="Songti TC" panose="02010600040101010101" pitchFamily="2" charset="-120"/>
              </a:rPr>
              <a:t> </a:t>
            </a:r>
            <a:r>
              <a:rPr lang="en-US" sz="3800" kern="1200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Conditional</a:t>
            </a:r>
            <a:r>
              <a:rPr lang="en-US" altLang="zh-CN" sz="3800" kern="1200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 </a:t>
            </a:r>
            <a:r>
              <a:rPr lang="en-US" sz="3800" kern="1200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Swap</a:t>
            </a:r>
            <a:endParaRPr lang="en-US" sz="3800" kern="120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pic>
        <p:nvPicPr>
          <p:cNvPr id="3" name="Picture 3" descr="Text&#10;&#10;Description automatically generated">
            <a:extLst>
              <a:ext uri="{FF2B5EF4-FFF2-40B4-BE49-F238E27FC236}">
                <a16:creationId xmlns:a16="http://schemas.microsoft.com/office/drawing/2014/main" id="{596D1D0A-0D04-E1AE-1363-A4BC50EA8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0523" y="1863801"/>
            <a:ext cx="8110952" cy="444074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0ACA72-A700-E444-8480-A98A4FC6E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34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8975141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6A5A8-FF75-DE11-01EC-8071CCE13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/>
            <a:r>
              <a:rPr lang="en-US" sz="3800" kern="1200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Collision</a:t>
            </a:r>
            <a:r>
              <a:rPr lang="en-US" altLang="zh-CN" sz="3800" kern="1200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 </a:t>
            </a:r>
            <a:r>
              <a:rPr lang="en-US" sz="3800" kern="1200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Attacks</a:t>
            </a:r>
            <a:r>
              <a:rPr lang="en-US" altLang="zh-CN" sz="3800" kern="1200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 </a:t>
            </a:r>
            <a:r>
              <a:rPr lang="en-US" sz="3800" kern="1200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Case</a:t>
            </a:r>
            <a:r>
              <a:rPr lang="en-US" altLang="zh-CN" sz="3800" kern="1200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 </a:t>
            </a:r>
            <a:r>
              <a:rPr lang="en-US" sz="3800" kern="1200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Study#1</a:t>
            </a:r>
            <a:r>
              <a:rPr lang="en-US" altLang="zh-CN" sz="3800" kern="1200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 </a:t>
            </a:r>
            <a:r>
              <a:rPr lang="en-US" sz="3800" kern="1200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–</a:t>
            </a:r>
            <a:r>
              <a:rPr lang="en-US" altLang="zh-CN" sz="3800" kern="1200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 </a:t>
            </a:r>
            <a:r>
              <a:rPr lang="en-US" sz="3800" kern="1200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Conditional</a:t>
            </a:r>
            <a:r>
              <a:rPr lang="en-US" altLang="zh-CN" sz="3800" kern="1200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 </a:t>
            </a:r>
            <a:r>
              <a:rPr lang="en-US" sz="3800" kern="1200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Swap</a:t>
            </a:r>
          </a:p>
        </p:txBody>
      </p:sp>
      <p:pic>
        <p:nvPicPr>
          <p:cNvPr id="3" name="Picture 3" descr="Text&#10;&#10;Description automatically generated">
            <a:extLst>
              <a:ext uri="{FF2B5EF4-FFF2-40B4-BE49-F238E27FC236}">
                <a16:creationId xmlns:a16="http://schemas.microsoft.com/office/drawing/2014/main" id="{596D1D0A-0D04-E1AE-1363-A4BC50EA8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0523" y="1863801"/>
            <a:ext cx="8110952" cy="444074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3ABE60C-01F4-7DEF-6105-4AA81D787ACD}"/>
              </a:ext>
            </a:extLst>
          </p:cNvPr>
          <p:cNvSpPr/>
          <p:nvPr/>
        </p:nvSpPr>
        <p:spPr>
          <a:xfrm>
            <a:off x="3005749" y="3100056"/>
            <a:ext cx="2240733" cy="4526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65B38E-E371-416D-027F-04A846EC888B}"/>
              </a:ext>
            </a:extLst>
          </p:cNvPr>
          <p:cNvSpPr txBox="1"/>
          <p:nvPr/>
        </p:nvSpPr>
        <p:spPr>
          <a:xfrm>
            <a:off x="161693" y="3126059"/>
            <a:ext cx="181393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/>
              <a:t>Selection Mask</a:t>
            </a:r>
            <a:endParaRPr lang="en-US" sz="2000">
              <a:cs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C9C39D-52B5-BA45-85DC-4120E7F15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35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5575596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6A5A8-FF75-DE11-01EC-8071CCE13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/>
            <a:r>
              <a:rPr lang="en-US" sz="3800" kern="1200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Collision</a:t>
            </a:r>
            <a:r>
              <a:rPr lang="en-US" altLang="zh-CN" sz="3800" kern="1200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 </a:t>
            </a:r>
            <a:r>
              <a:rPr lang="en-US" sz="3800" kern="1200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Attacks</a:t>
            </a:r>
            <a:r>
              <a:rPr lang="en-US" altLang="zh-CN" sz="3800" kern="1200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 </a:t>
            </a:r>
            <a:r>
              <a:rPr lang="en-US" sz="3800" kern="1200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Case</a:t>
            </a:r>
            <a:r>
              <a:rPr lang="en-US" altLang="zh-CN" sz="3800" kern="1200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 </a:t>
            </a:r>
            <a:r>
              <a:rPr lang="en-US" sz="3800" kern="1200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Study#1</a:t>
            </a:r>
            <a:r>
              <a:rPr lang="en-US" altLang="zh-CN" sz="3800" kern="1200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 </a:t>
            </a:r>
            <a:r>
              <a:rPr lang="en-US" sz="3800" kern="1200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–</a:t>
            </a:r>
            <a:r>
              <a:rPr lang="en-US" altLang="zh-CN" sz="3800" kern="1200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 </a:t>
            </a:r>
            <a:r>
              <a:rPr lang="en-US" sz="3800" kern="1200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Conditional</a:t>
            </a:r>
            <a:r>
              <a:rPr lang="en-US" altLang="zh-CN" sz="3800" kern="1200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 </a:t>
            </a:r>
            <a:r>
              <a:rPr lang="en-US" sz="3800" kern="1200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Swap</a:t>
            </a:r>
          </a:p>
        </p:txBody>
      </p:sp>
      <p:pic>
        <p:nvPicPr>
          <p:cNvPr id="3" name="Picture 3" descr="Text&#10;&#10;Description automatically generated">
            <a:extLst>
              <a:ext uri="{FF2B5EF4-FFF2-40B4-BE49-F238E27FC236}">
                <a16:creationId xmlns:a16="http://schemas.microsoft.com/office/drawing/2014/main" id="{596D1D0A-0D04-E1AE-1363-A4BC50EA8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0523" y="1863801"/>
            <a:ext cx="8110952" cy="444074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3ABE60C-01F4-7DEF-6105-4AA81D787ACD}"/>
              </a:ext>
            </a:extLst>
          </p:cNvPr>
          <p:cNvSpPr/>
          <p:nvPr/>
        </p:nvSpPr>
        <p:spPr>
          <a:xfrm>
            <a:off x="3481056" y="3862056"/>
            <a:ext cx="2474614" cy="8072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DD3AAE-0236-ABE4-2567-5ED87D37E09C}"/>
              </a:ext>
            </a:extLst>
          </p:cNvPr>
          <p:cNvSpPr txBox="1"/>
          <p:nvPr/>
        </p:nvSpPr>
        <p:spPr>
          <a:xfrm>
            <a:off x="217449" y="3990278"/>
            <a:ext cx="181393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cs typeface="Calibri"/>
              </a:rPr>
              <a:t>Prepare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2934D-3BB4-DC45-B0CE-EE60F6B1C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36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0515683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6A5A8-FF75-DE11-01EC-8071CCE13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/>
            <a:r>
              <a:rPr lang="en-US" sz="3800" kern="1200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Collision</a:t>
            </a:r>
            <a:r>
              <a:rPr lang="en-US" altLang="zh-CN" sz="3800" kern="1200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 </a:t>
            </a:r>
            <a:r>
              <a:rPr lang="en-US" sz="3800" kern="1200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Attacks</a:t>
            </a:r>
            <a:r>
              <a:rPr lang="en-US" altLang="zh-CN" sz="3800" kern="1200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 </a:t>
            </a:r>
            <a:r>
              <a:rPr lang="en-US" sz="3800" kern="1200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Case</a:t>
            </a:r>
            <a:r>
              <a:rPr lang="en-US" altLang="zh-CN" sz="3800" kern="1200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 </a:t>
            </a:r>
            <a:r>
              <a:rPr lang="en-US" sz="3800" kern="1200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Study#1</a:t>
            </a:r>
            <a:r>
              <a:rPr lang="en-US" altLang="zh-CN" sz="3800" kern="1200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 </a:t>
            </a:r>
            <a:r>
              <a:rPr lang="en-US" sz="3800" kern="1200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–</a:t>
            </a:r>
            <a:r>
              <a:rPr lang="en-US" altLang="zh-CN" sz="3800" kern="1200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 </a:t>
            </a:r>
            <a:r>
              <a:rPr lang="en-US" sz="3800" kern="1200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Conditional</a:t>
            </a:r>
            <a:r>
              <a:rPr lang="en-US" altLang="zh-CN" sz="3800" kern="1200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 </a:t>
            </a:r>
            <a:r>
              <a:rPr lang="en-US" sz="3800" kern="1200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Swap</a:t>
            </a:r>
          </a:p>
        </p:txBody>
      </p:sp>
      <p:pic>
        <p:nvPicPr>
          <p:cNvPr id="3" name="Picture 3" descr="Text&#10;&#10;Description automatically generated">
            <a:extLst>
              <a:ext uri="{FF2B5EF4-FFF2-40B4-BE49-F238E27FC236}">
                <a16:creationId xmlns:a16="http://schemas.microsoft.com/office/drawing/2014/main" id="{596D1D0A-0D04-E1AE-1363-A4BC50EA8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0523" y="1863801"/>
            <a:ext cx="8110952" cy="444074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3ABE60C-01F4-7DEF-6105-4AA81D787ACD}"/>
              </a:ext>
            </a:extLst>
          </p:cNvPr>
          <p:cNvSpPr/>
          <p:nvPr/>
        </p:nvSpPr>
        <p:spPr>
          <a:xfrm>
            <a:off x="3458422" y="4669323"/>
            <a:ext cx="2474614" cy="8072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139D51-110A-918D-0099-7C0EAC78D046}"/>
              </a:ext>
            </a:extLst>
          </p:cNvPr>
          <p:cNvSpPr txBox="1"/>
          <p:nvPr/>
        </p:nvSpPr>
        <p:spPr>
          <a:xfrm>
            <a:off x="282498" y="4826620"/>
            <a:ext cx="181393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/>
              <a:t>Update Values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F1FDDB-0FBF-834E-B329-F4A4129C9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37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6188592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6471AA58-090A-A847-AF89-C85FC930C950}"/>
              </a:ext>
            </a:extLst>
          </p:cNvPr>
          <p:cNvSpPr/>
          <p:nvPr/>
        </p:nvSpPr>
        <p:spPr>
          <a:xfrm>
            <a:off x="6173955" y="2039883"/>
            <a:ext cx="1042988" cy="40201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/>
              <a:t>Cipher1</a:t>
            </a:r>
            <a:endParaRPr lang="en-CN" sz="2000"/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411721BE-F1E7-C143-9B1F-98081D539FB7}"/>
              </a:ext>
            </a:extLst>
          </p:cNvPr>
          <p:cNvSpPr/>
          <p:nvPr/>
        </p:nvSpPr>
        <p:spPr>
          <a:xfrm>
            <a:off x="7268087" y="2039883"/>
            <a:ext cx="1042988" cy="40201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2000">
                <a:ea typeface="等线"/>
              </a:rPr>
              <a:t>Cipher2</a:t>
            </a:r>
            <a:endParaRPr lang="zh-CN" altLang="en-US" sz="2000">
              <a:ea typeface="等线"/>
              <a:cs typeface="Calibri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1BD9C069-357B-C84B-8915-0A4F1B65DA7B}"/>
              </a:ext>
            </a:extLst>
          </p:cNvPr>
          <p:cNvSpPr/>
          <p:nvPr/>
        </p:nvSpPr>
        <p:spPr>
          <a:xfrm>
            <a:off x="7497866" y="2627279"/>
            <a:ext cx="728963" cy="40332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1">
                <a:solidFill>
                  <a:schemeClr val="bg1">
                    <a:lumMod val="95000"/>
                    <a:lumOff val="5000"/>
                  </a:schemeClr>
                </a:solidFill>
              </a:rPr>
              <a:t>C</a:t>
            </a:r>
            <a:r>
              <a:rPr lang="zh-CN" altLang="en-US" sz="1351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351">
                <a:solidFill>
                  <a:schemeClr val="bg1">
                    <a:lumMod val="95000"/>
                    <a:lumOff val="5000"/>
                  </a:schemeClr>
                </a:solidFill>
              </a:rPr>
              <a:t>=</a:t>
            </a:r>
            <a:r>
              <a:rPr lang="zh-CN" altLang="en-US" sz="1351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351">
                <a:solidFill>
                  <a:schemeClr val="bg1">
                    <a:lumMod val="95000"/>
                    <a:lumOff val="5000"/>
                  </a:schemeClr>
                </a:solidFill>
              </a:rPr>
              <a:t>1</a:t>
            </a:r>
            <a:endParaRPr lang="en-CN" sz="1351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1E3739B9-14A2-A140-9115-7D2B327672A4}"/>
              </a:ext>
            </a:extLst>
          </p:cNvPr>
          <p:cNvSpPr/>
          <p:nvPr/>
        </p:nvSpPr>
        <p:spPr>
          <a:xfrm>
            <a:off x="7249118" y="4773348"/>
            <a:ext cx="1042988" cy="402015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2000">
                <a:ea typeface="等线"/>
              </a:rPr>
              <a:t>Cipher5</a:t>
            </a:r>
            <a:endParaRPr lang="zh-CN" altLang="en-US" sz="2000">
              <a:ea typeface="等线"/>
              <a:cs typeface="Calibri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F37A1E3-7490-E547-9621-2768C9261F2C}"/>
              </a:ext>
            </a:extLst>
          </p:cNvPr>
          <p:cNvSpPr/>
          <p:nvPr/>
        </p:nvSpPr>
        <p:spPr>
          <a:xfrm>
            <a:off x="7346336" y="5277378"/>
            <a:ext cx="802014" cy="30008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altLang="zh-CN" sz="1350">
                <a:ea typeface="等线"/>
              </a:rPr>
              <a:t>Changed</a:t>
            </a:r>
            <a:endParaRPr lang="en-US" sz="1351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9F134A5-7E63-2D48-AAEE-14541F69D065}"/>
              </a:ext>
            </a:extLst>
          </p:cNvPr>
          <p:cNvSpPr/>
          <p:nvPr/>
        </p:nvSpPr>
        <p:spPr>
          <a:xfrm>
            <a:off x="6154984" y="4756009"/>
            <a:ext cx="1042988" cy="402015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2000">
                <a:ea typeface="等线"/>
              </a:rPr>
              <a:t>Cipher6</a:t>
            </a:r>
            <a:endParaRPr lang="zh-CN" altLang="en-US" sz="2000">
              <a:ea typeface="等线"/>
              <a:cs typeface="Calibri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C569F47-E22A-CD4B-A95B-10210EB616BE}"/>
              </a:ext>
            </a:extLst>
          </p:cNvPr>
          <p:cNvSpPr/>
          <p:nvPr/>
        </p:nvSpPr>
        <p:spPr>
          <a:xfrm>
            <a:off x="6253042" y="5277378"/>
            <a:ext cx="802014" cy="30008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altLang="zh-CN" sz="1350">
                <a:ea typeface="等线"/>
              </a:rPr>
              <a:t>Changed</a:t>
            </a:r>
            <a:endParaRPr lang="en-US" sz="1351"/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D14A0D86-2B6F-B343-BD68-DDCE476E3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1023065" cy="1325563"/>
          </a:xfrm>
        </p:spPr>
        <p:txBody>
          <a:bodyPr>
            <a:normAutofit/>
          </a:bodyPr>
          <a:lstStyle/>
          <a:p>
            <a:r>
              <a:rPr lang="en-US" altLang="zh-CN" sz="3200">
                <a:latin typeface="Songti TC" panose="02010600040101010101" pitchFamily="2" charset="-120"/>
                <a:ea typeface="Songti TC" panose="02010600040101010101" pitchFamily="2" charset="-120"/>
              </a:rPr>
              <a:t>Collision</a:t>
            </a:r>
            <a:r>
              <a:rPr lang="zh-CN" altLang="en-US" sz="32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3200">
                <a:latin typeface="Songti TC" panose="02010600040101010101" pitchFamily="2" charset="-120"/>
                <a:ea typeface="Songti TC" panose="02010600040101010101" pitchFamily="2" charset="-120"/>
              </a:rPr>
              <a:t>Attacks</a:t>
            </a:r>
            <a:r>
              <a:rPr lang="zh-CN" altLang="en-US" sz="32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3200">
                <a:latin typeface="Songti TC" panose="02010600040101010101" pitchFamily="2" charset="-120"/>
                <a:ea typeface="Songti TC" panose="02010600040101010101" pitchFamily="2" charset="-120"/>
              </a:rPr>
              <a:t>Case</a:t>
            </a:r>
            <a:r>
              <a:rPr lang="zh-CN" altLang="en-US" sz="32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3200">
                <a:latin typeface="Songti TC" panose="02010600040101010101" pitchFamily="2" charset="-120"/>
                <a:ea typeface="Songti TC" panose="02010600040101010101" pitchFamily="2" charset="-120"/>
              </a:rPr>
              <a:t>Study#1</a:t>
            </a:r>
            <a:r>
              <a:rPr lang="zh-CN" altLang="en-US" sz="32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3200">
                <a:latin typeface="Songti TC" panose="02010600040101010101" pitchFamily="2" charset="-120"/>
                <a:ea typeface="Songti TC" panose="02010600040101010101" pitchFamily="2" charset="-120"/>
              </a:rPr>
              <a:t>–</a:t>
            </a:r>
            <a:r>
              <a:rPr lang="zh-CN" altLang="en-US" sz="32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3200">
                <a:latin typeface="Songti TC" panose="02010600040101010101" pitchFamily="2" charset="-120"/>
                <a:ea typeface="Songti TC" panose="02010600040101010101" pitchFamily="2" charset="-120"/>
              </a:rPr>
              <a:t>Conditional</a:t>
            </a:r>
            <a:r>
              <a:rPr lang="zh-CN" altLang="en-US" sz="320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3200">
                <a:latin typeface="Songti TC" panose="02010600040101010101" pitchFamily="2" charset="-120"/>
                <a:ea typeface="Songti TC" panose="02010600040101010101" pitchFamily="2" charset="-120"/>
              </a:rPr>
              <a:t>Swap</a:t>
            </a:r>
            <a:endParaRPr lang="en-CN" sz="3200">
              <a:solidFill>
                <a:schemeClr val="accent4">
                  <a:lumMod val="60000"/>
                  <a:lumOff val="40000"/>
                </a:schemeClr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51DEAD-5951-96B0-B8A2-26A047FC3655}"/>
              </a:ext>
            </a:extLst>
          </p:cNvPr>
          <p:cNvSpPr txBox="1"/>
          <p:nvPr/>
        </p:nvSpPr>
        <p:spPr>
          <a:xfrm>
            <a:off x="6173141" y="1563511"/>
            <a:ext cx="104046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/>
              <a:t>Buf</a:t>
            </a:r>
            <a:r>
              <a:rPr lang="en-US"/>
              <a:t> a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1CBA31F-0E06-8A17-8DAE-9E5C238472C0}"/>
              </a:ext>
            </a:extLst>
          </p:cNvPr>
          <p:cNvCxnSpPr>
            <a:cxnSpLocks/>
          </p:cNvCxnSpPr>
          <p:nvPr/>
        </p:nvCxnSpPr>
        <p:spPr>
          <a:xfrm flipH="1">
            <a:off x="7243213" y="2573430"/>
            <a:ext cx="0" cy="501713"/>
          </a:xfrm>
          <a:prstGeom prst="straightConnector1">
            <a:avLst/>
          </a:prstGeom>
          <a:ln w="412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560757C-012D-4120-DF85-DBACAE9A983F}"/>
              </a:ext>
            </a:extLst>
          </p:cNvPr>
          <p:cNvSpPr txBox="1"/>
          <p:nvPr/>
        </p:nvSpPr>
        <p:spPr>
          <a:xfrm>
            <a:off x="7311438" y="1563511"/>
            <a:ext cx="104046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/>
              <a:t>Buf</a:t>
            </a:r>
            <a:r>
              <a:rPr lang="en-US"/>
              <a:t> b</a:t>
            </a:r>
          </a:p>
        </p:txBody>
      </p:sp>
      <p:pic>
        <p:nvPicPr>
          <p:cNvPr id="6" name="Graphic 6" descr="Gears with solid fill">
            <a:extLst>
              <a:ext uri="{FF2B5EF4-FFF2-40B4-BE49-F238E27FC236}">
                <a16:creationId xmlns:a16="http://schemas.microsoft.com/office/drawing/2014/main" id="{5ECE2903-377C-420E-B054-CEF87EC4FC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14418" y="3175988"/>
            <a:ext cx="914400" cy="914400"/>
          </a:xfrm>
          <a:prstGeom prst="rect">
            <a:avLst/>
          </a:prstGeom>
        </p:spPr>
      </p:pic>
      <p:sp>
        <p:nvSpPr>
          <p:cNvPr id="38" name="Rounded Rectangle 66">
            <a:extLst>
              <a:ext uri="{FF2B5EF4-FFF2-40B4-BE49-F238E27FC236}">
                <a16:creationId xmlns:a16="http://schemas.microsoft.com/office/drawing/2014/main" id="{97FC069D-A029-E812-60E6-3203233D60BC}"/>
              </a:ext>
            </a:extLst>
          </p:cNvPr>
          <p:cNvSpPr/>
          <p:nvPr/>
        </p:nvSpPr>
        <p:spPr>
          <a:xfrm>
            <a:off x="9033807" y="2068105"/>
            <a:ext cx="1042988" cy="40201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/>
              <a:t>Cipher1</a:t>
            </a:r>
            <a:endParaRPr lang="en-CN" sz="2000"/>
          </a:p>
        </p:txBody>
      </p:sp>
      <p:sp>
        <p:nvSpPr>
          <p:cNvPr id="44" name="Rounded Rectangle 67">
            <a:extLst>
              <a:ext uri="{FF2B5EF4-FFF2-40B4-BE49-F238E27FC236}">
                <a16:creationId xmlns:a16="http://schemas.microsoft.com/office/drawing/2014/main" id="{967124AD-8796-6C68-464A-4C89A12BB0E7}"/>
              </a:ext>
            </a:extLst>
          </p:cNvPr>
          <p:cNvSpPr/>
          <p:nvPr/>
        </p:nvSpPr>
        <p:spPr>
          <a:xfrm>
            <a:off x="10127939" y="2068105"/>
            <a:ext cx="1042988" cy="40201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CN" altLang="en-US" sz="2000">
                <a:ea typeface="等线"/>
                <a:cs typeface="Calibri"/>
              </a:rPr>
              <a:t>Cipher2</a:t>
            </a:r>
          </a:p>
        </p:txBody>
      </p:sp>
      <p:sp>
        <p:nvSpPr>
          <p:cNvPr id="52" name="Rounded Rectangle 30">
            <a:extLst>
              <a:ext uri="{FF2B5EF4-FFF2-40B4-BE49-F238E27FC236}">
                <a16:creationId xmlns:a16="http://schemas.microsoft.com/office/drawing/2014/main" id="{F38D44F0-27B3-ECCF-F34B-71FA478A35DE}"/>
              </a:ext>
            </a:extLst>
          </p:cNvPr>
          <p:cNvSpPr/>
          <p:nvPr/>
        </p:nvSpPr>
        <p:spPr>
          <a:xfrm>
            <a:off x="10108970" y="4801570"/>
            <a:ext cx="1042988" cy="40201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2000">
                <a:ea typeface="等线"/>
              </a:rPr>
              <a:t>Cipher2</a:t>
            </a:r>
            <a:endParaRPr lang="zh-CN" altLang="en-US" sz="2000">
              <a:ea typeface="等线"/>
              <a:cs typeface="Calibri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549AD87-B5DF-9E6F-DD5B-DE848538ED0F}"/>
              </a:ext>
            </a:extLst>
          </p:cNvPr>
          <p:cNvSpPr/>
          <p:nvPr/>
        </p:nvSpPr>
        <p:spPr>
          <a:xfrm>
            <a:off x="10206188" y="5305600"/>
            <a:ext cx="572593" cy="30008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altLang="zh-CN" sz="1350">
                <a:ea typeface="等线"/>
              </a:rPr>
              <a:t>Same</a:t>
            </a:r>
            <a:endParaRPr lang="en-US" sz="1351"/>
          </a:p>
        </p:txBody>
      </p:sp>
      <p:sp>
        <p:nvSpPr>
          <p:cNvPr id="55" name="Rounded Rectangle 34">
            <a:extLst>
              <a:ext uri="{FF2B5EF4-FFF2-40B4-BE49-F238E27FC236}">
                <a16:creationId xmlns:a16="http://schemas.microsoft.com/office/drawing/2014/main" id="{106B8ED1-9B55-4C8A-2E4D-3535EDECF85B}"/>
              </a:ext>
            </a:extLst>
          </p:cNvPr>
          <p:cNvSpPr/>
          <p:nvPr/>
        </p:nvSpPr>
        <p:spPr>
          <a:xfrm>
            <a:off x="9014836" y="4784231"/>
            <a:ext cx="1042988" cy="40201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2000">
                <a:ea typeface="等线"/>
              </a:rPr>
              <a:t>Cipher1</a:t>
            </a:r>
            <a:endParaRPr lang="zh-CN" altLang="en-US" sz="2000">
              <a:ea typeface="等线"/>
              <a:cs typeface="Calibri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A1916A5-BEF7-CD93-BB4D-1C6A1940C33B}"/>
              </a:ext>
            </a:extLst>
          </p:cNvPr>
          <p:cNvSpPr/>
          <p:nvPr/>
        </p:nvSpPr>
        <p:spPr>
          <a:xfrm>
            <a:off x="9112894" y="5305600"/>
            <a:ext cx="572593" cy="30008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altLang="zh-CN" sz="1350">
                <a:ea typeface="等线"/>
              </a:rPr>
              <a:t>Same</a:t>
            </a:r>
            <a:endParaRPr lang="en-US" sz="1351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C438E90-491A-5E70-9531-19197E6646C7}"/>
              </a:ext>
            </a:extLst>
          </p:cNvPr>
          <p:cNvSpPr txBox="1"/>
          <p:nvPr/>
        </p:nvSpPr>
        <p:spPr>
          <a:xfrm>
            <a:off x="9032993" y="1591733"/>
            <a:ext cx="104046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/>
              <a:t>Buf</a:t>
            </a:r>
            <a:r>
              <a:rPr lang="en-US"/>
              <a:t> a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DD0BE2C-0BA7-0F01-E32E-F6F6496ECAFA}"/>
              </a:ext>
            </a:extLst>
          </p:cNvPr>
          <p:cNvSpPr txBox="1"/>
          <p:nvPr/>
        </p:nvSpPr>
        <p:spPr>
          <a:xfrm>
            <a:off x="10171290" y="1591733"/>
            <a:ext cx="104046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/>
              <a:t>Buf</a:t>
            </a:r>
            <a:r>
              <a:rPr lang="en-US"/>
              <a:t> b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B3CC1FEB-6138-C2E2-7C8C-8CF7490259AA}"/>
              </a:ext>
            </a:extLst>
          </p:cNvPr>
          <p:cNvCxnSpPr>
            <a:cxnSpLocks/>
          </p:cNvCxnSpPr>
          <p:nvPr/>
        </p:nvCxnSpPr>
        <p:spPr>
          <a:xfrm flipH="1">
            <a:off x="7211983" y="4122413"/>
            <a:ext cx="0" cy="501713"/>
          </a:xfrm>
          <a:prstGeom prst="straightConnector1">
            <a:avLst/>
          </a:prstGeom>
          <a:ln w="412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ounded Rectangle 26">
            <a:extLst>
              <a:ext uri="{FF2B5EF4-FFF2-40B4-BE49-F238E27FC236}">
                <a16:creationId xmlns:a16="http://schemas.microsoft.com/office/drawing/2014/main" id="{0ABD5E28-48ED-95AF-FF1B-75F00F904C56}"/>
              </a:ext>
            </a:extLst>
          </p:cNvPr>
          <p:cNvSpPr/>
          <p:nvPr/>
        </p:nvSpPr>
        <p:spPr>
          <a:xfrm>
            <a:off x="10358488" y="2677245"/>
            <a:ext cx="728963" cy="40332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1350">
                <a:solidFill>
                  <a:schemeClr val="bg1">
                    <a:lumMod val="95000"/>
                    <a:lumOff val="5000"/>
                  </a:schemeClr>
                </a:solidFill>
                <a:ea typeface="等线"/>
              </a:rPr>
              <a:t>C</a:t>
            </a:r>
            <a:r>
              <a:rPr lang="zh-CN" altLang="en-US" sz="1350">
                <a:solidFill>
                  <a:schemeClr val="bg1">
                    <a:lumMod val="95000"/>
                    <a:lumOff val="5000"/>
                  </a:schemeClr>
                </a:solidFill>
                <a:ea typeface="等线"/>
              </a:rPr>
              <a:t> </a:t>
            </a:r>
            <a:r>
              <a:rPr lang="en-US" altLang="zh-CN" sz="1350">
                <a:solidFill>
                  <a:schemeClr val="bg1">
                    <a:lumMod val="95000"/>
                    <a:lumOff val="5000"/>
                  </a:schemeClr>
                </a:solidFill>
                <a:ea typeface="等线"/>
              </a:rPr>
              <a:t>=</a:t>
            </a:r>
            <a:r>
              <a:rPr lang="zh-CN" altLang="en-US" sz="1350">
                <a:solidFill>
                  <a:schemeClr val="bg1">
                    <a:lumMod val="95000"/>
                    <a:lumOff val="5000"/>
                  </a:schemeClr>
                </a:solidFill>
                <a:ea typeface="等线"/>
              </a:rPr>
              <a:t> 0</a:t>
            </a:r>
            <a:endParaRPr lang="en-US" altLang="zh-CN" sz="1350">
              <a:solidFill>
                <a:schemeClr val="bg1">
                  <a:lumMod val="95000"/>
                  <a:lumOff val="5000"/>
                </a:schemeClr>
              </a:solidFill>
              <a:ea typeface="等线"/>
              <a:cs typeface="Calibri"/>
            </a:endParaRP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A6F8089-D725-55BA-7268-B113422F500E}"/>
              </a:ext>
            </a:extLst>
          </p:cNvPr>
          <p:cNvCxnSpPr>
            <a:cxnSpLocks/>
          </p:cNvCxnSpPr>
          <p:nvPr/>
        </p:nvCxnSpPr>
        <p:spPr>
          <a:xfrm flipH="1">
            <a:off x="10103835" y="2623396"/>
            <a:ext cx="0" cy="501713"/>
          </a:xfrm>
          <a:prstGeom prst="straightConnector1">
            <a:avLst/>
          </a:prstGeom>
          <a:ln w="412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Graphic 6" descr="Gears with solid fill">
            <a:extLst>
              <a:ext uri="{FF2B5EF4-FFF2-40B4-BE49-F238E27FC236}">
                <a16:creationId xmlns:a16="http://schemas.microsoft.com/office/drawing/2014/main" id="{770058FF-C773-A6C5-239A-4E4DE8D9D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5040" y="3225954"/>
            <a:ext cx="914400" cy="914400"/>
          </a:xfrm>
          <a:prstGeom prst="rect">
            <a:avLst/>
          </a:prstGeom>
        </p:spPr>
      </p:pic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E8BD0AA1-D676-2A57-FFF7-EAA8B6DE3455}"/>
              </a:ext>
            </a:extLst>
          </p:cNvPr>
          <p:cNvCxnSpPr>
            <a:cxnSpLocks/>
          </p:cNvCxnSpPr>
          <p:nvPr/>
        </p:nvCxnSpPr>
        <p:spPr>
          <a:xfrm flipH="1">
            <a:off x="10103722" y="4171821"/>
            <a:ext cx="0" cy="501713"/>
          </a:xfrm>
          <a:prstGeom prst="straightConnector1">
            <a:avLst/>
          </a:prstGeom>
          <a:ln w="412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 descr="Table&#10;&#10;Description automatically generated">
            <a:extLst>
              <a:ext uri="{FF2B5EF4-FFF2-40B4-BE49-F238E27FC236}">
                <a16:creationId xmlns:a16="http://schemas.microsoft.com/office/drawing/2014/main" id="{AB6FCB4F-9D53-7BEE-691E-1EC74FC5B3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494" y="2087850"/>
            <a:ext cx="4763218" cy="273262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6F6D9A-9AC7-C04A-B66D-8369C904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38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349327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A1483-26EC-2849-AF79-A64033091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>
                <a:latin typeface="Songti TC" panose="02010600040101010101" pitchFamily="2" charset="-120"/>
                <a:ea typeface="Songti TC" panose="02010600040101010101" pitchFamily="2" charset="-120"/>
              </a:rPr>
              <a:t>Confidential</a:t>
            </a:r>
            <a:r>
              <a:rPr lang="zh-CN" altLang="en-US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>
                <a:latin typeface="Songti TC" panose="02010600040101010101" pitchFamily="2" charset="-120"/>
                <a:ea typeface="Songti TC" panose="02010600040101010101" pitchFamily="2" charset="-120"/>
              </a:rPr>
              <a:t>Computing</a:t>
            </a:r>
            <a:r>
              <a:rPr lang="zh-CN" altLang="en-US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>
                <a:latin typeface="Songti TC" panose="02010600040101010101" pitchFamily="2" charset="-120"/>
                <a:ea typeface="Songti TC" panose="02010600040101010101" pitchFamily="2" charset="-120"/>
              </a:rPr>
              <a:t>on</a:t>
            </a:r>
            <a:r>
              <a:rPr lang="zh-CN" altLang="en-US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>
                <a:latin typeface="Songti TC" panose="02010600040101010101" pitchFamily="2" charset="-120"/>
                <a:ea typeface="Songti TC" panose="02010600040101010101" pitchFamily="2" charset="-120"/>
              </a:rPr>
              <a:t>Cloud</a:t>
            </a:r>
            <a:endParaRPr lang="en-CN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EB614-ED0D-2A45-AD8E-1F07D6A0C6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27965" indent="-227965"/>
            <a:r>
              <a:rPr lang="en-US"/>
              <a:t>Confidential computing enables new public cloud scenarios</a:t>
            </a:r>
          </a:p>
          <a:p>
            <a:pPr marL="456565" lvl="1" indent="0">
              <a:buNone/>
            </a:pPr>
            <a:endParaRPr lang="en-US">
              <a:cs typeface="Calibri" panose="020F0502020204030204"/>
            </a:endParaRPr>
          </a:p>
          <a:p>
            <a:pPr marL="456565" lvl="1" indent="0">
              <a:buNone/>
            </a:pPr>
            <a:endParaRPr lang="en-US">
              <a:cs typeface="Calibri" panose="020F0502020204030204"/>
            </a:endParaRPr>
          </a:p>
          <a:p>
            <a:pPr marL="227965" indent="-227965"/>
            <a:r>
              <a:rPr lang="en-US"/>
              <a:t>Confidential computing is enabled by </a:t>
            </a:r>
            <a:r>
              <a:rPr lang="en-US" altLang="zh-CN"/>
              <a:t>some</a:t>
            </a:r>
            <a:r>
              <a:rPr lang="zh-CN" altLang="en-US"/>
              <a:t> </a:t>
            </a:r>
            <a:r>
              <a:rPr lang="en-US"/>
              <a:t>hardware-based security feature</a:t>
            </a:r>
            <a:r>
              <a:rPr lang="en-US" altLang="zh-CN"/>
              <a:t>s</a:t>
            </a:r>
            <a:r>
              <a:rPr lang="en-US"/>
              <a:t>: TEE</a:t>
            </a:r>
            <a:endParaRPr lang="en-US">
              <a:cs typeface="Calibri" panose="020F0502020204030204"/>
            </a:endParaRPr>
          </a:p>
          <a:p>
            <a:pPr marL="685165" lvl="1" indent="-227965"/>
            <a:r>
              <a:rPr lang="en-US"/>
              <a:t>Most TEEs protect cloud user’s data against both </a:t>
            </a:r>
            <a:r>
              <a:rPr lang="en-US">
                <a:solidFill>
                  <a:srgbClr val="C00000"/>
                </a:solidFill>
              </a:rPr>
              <a:t>privileged software attackers </a:t>
            </a:r>
            <a:r>
              <a:rPr lang="en-US"/>
              <a:t>and </a:t>
            </a:r>
            <a:r>
              <a:rPr lang="en-US">
                <a:solidFill>
                  <a:srgbClr val="C00000"/>
                </a:solidFill>
              </a:rPr>
              <a:t>physical attackers</a:t>
            </a:r>
            <a:endParaRPr lang="en-US">
              <a:solidFill>
                <a:srgbClr val="C00000"/>
              </a:solidFill>
              <a:cs typeface="Calibri"/>
            </a:endParaRPr>
          </a:p>
          <a:p>
            <a:pPr marL="227965" indent="-227965"/>
            <a:endParaRPr lang="en-US">
              <a:cs typeface="Calibri" panose="020F0502020204030204"/>
            </a:endParaRPr>
          </a:p>
          <a:p>
            <a:pPr marL="227965" indent="-227965"/>
            <a:endParaRPr lang="en-US">
              <a:cs typeface="Calibri" panose="020F0502020204030204"/>
            </a:endParaRPr>
          </a:p>
          <a:p>
            <a:pPr marL="685165" lvl="1" indent="-227965"/>
            <a:endParaRPr lang="en-US">
              <a:cs typeface="Calibri" panose="020F0502020204030204"/>
            </a:endParaRPr>
          </a:p>
          <a:p>
            <a:pPr marL="685165" lvl="1" indent="-227965"/>
            <a:endParaRPr lang="en-US" altLang="zh-CN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45C23-70F4-8441-BBD0-903A9B7C7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5945506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28D0E-A9C9-EC45-9971-3717B72EC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1023065" cy="1325563"/>
          </a:xfrm>
        </p:spPr>
        <p:txBody>
          <a:bodyPr>
            <a:normAutofit/>
          </a:bodyPr>
          <a:lstStyle/>
          <a:p>
            <a:r>
              <a:rPr lang="en-US" altLang="zh-CN" sz="3200"/>
              <a:t>Collision</a:t>
            </a:r>
            <a:r>
              <a:rPr lang="zh-CN" altLang="en-US" sz="3200"/>
              <a:t> </a:t>
            </a:r>
            <a:r>
              <a:rPr lang="en-US" altLang="zh-CN" sz="3200"/>
              <a:t>Attacks</a:t>
            </a:r>
            <a:r>
              <a:rPr lang="zh-CN" altLang="en-US" sz="3200"/>
              <a:t> </a:t>
            </a:r>
            <a:r>
              <a:rPr lang="en-US" altLang="zh-CN" sz="3200"/>
              <a:t>Case</a:t>
            </a:r>
            <a:r>
              <a:rPr lang="zh-CN" altLang="en-US" sz="3200"/>
              <a:t> </a:t>
            </a:r>
            <a:r>
              <a:rPr lang="en-US" altLang="zh-CN" sz="3200"/>
              <a:t>Study#1</a:t>
            </a:r>
            <a:r>
              <a:rPr lang="zh-CN" altLang="en-US" sz="3200"/>
              <a:t> </a:t>
            </a:r>
            <a:r>
              <a:rPr lang="en-US" altLang="zh-CN" sz="3200"/>
              <a:t>–</a:t>
            </a:r>
            <a:r>
              <a:rPr lang="zh-CN" altLang="en-US" sz="3200"/>
              <a:t> </a:t>
            </a:r>
            <a:r>
              <a:rPr lang="en-US" altLang="zh-CN" sz="3200"/>
              <a:t>Steal</a:t>
            </a:r>
            <a:r>
              <a:rPr lang="zh-CN" altLang="en-US" sz="3200"/>
              <a:t> </a:t>
            </a:r>
            <a:r>
              <a:rPr lang="en-US" altLang="zh-CN" sz="3200"/>
              <a:t>ECDSA</a:t>
            </a:r>
            <a:r>
              <a:rPr lang="zh-CN" altLang="en-US" sz="3200"/>
              <a:t> </a:t>
            </a:r>
            <a:r>
              <a:rPr lang="en-US" altLang="zh-CN" sz="3200"/>
              <a:t>Nonce</a:t>
            </a:r>
            <a:r>
              <a:rPr lang="zh-CN" altLang="en-US" sz="3200"/>
              <a:t> </a:t>
            </a:r>
            <a:r>
              <a:rPr lang="en-US" altLang="zh-CN" sz="3200"/>
              <a:t>via</a:t>
            </a:r>
            <a:r>
              <a:rPr lang="zh-CN" altLang="en-US" sz="3200"/>
              <a:t> </a:t>
            </a:r>
            <a:r>
              <a:rPr lang="en-US" altLang="zh-CN" sz="3200">
                <a:solidFill>
                  <a:schemeClr val="accent4">
                    <a:lumMod val="60000"/>
                    <a:lumOff val="40000"/>
                  </a:schemeClr>
                </a:solidFill>
              </a:rPr>
              <a:t>Heap</a:t>
            </a:r>
            <a:endParaRPr lang="en-CN" sz="320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3" name="Picture 12" descr="Picture 12">
            <a:extLst>
              <a:ext uri="{FF2B5EF4-FFF2-40B4-BE49-F238E27FC236}">
                <a16:creationId xmlns:a16="http://schemas.microsoft.com/office/drawing/2014/main" id="{E3852ACD-CFAD-3D45-A42A-34942433A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735" y="1690690"/>
            <a:ext cx="4334260" cy="2303796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Rounded Rectangle 21">
            <a:extLst>
              <a:ext uri="{FF2B5EF4-FFF2-40B4-BE49-F238E27FC236}">
                <a16:creationId xmlns:a16="http://schemas.microsoft.com/office/drawing/2014/main" id="{3877F3B6-DF4B-7D46-B7DA-0A924B822CCB}"/>
              </a:ext>
            </a:extLst>
          </p:cNvPr>
          <p:cNvSpPr/>
          <p:nvPr/>
        </p:nvSpPr>
        <p:spPr>
          <a:xfrm>
            <a:off x="733929" y="2014795"/>
            <a:ext cx="3657599" cy="277551"/>
          </a:xfrm>
          <a:prstGeom prst="roundRect">
            <a:avLst>
              <a:gd name="adj" fmla="val 16667"/>
            </a:avLst>
          </a:prstGeom>
          <a:ln w="63500">
            <a:solidFill>
              <a:srgbClr val="FF0000"/>
            </a:solidFill>
            <a:miter/>
          </a:ln>
        </p:spPr>
        <p:txBody>
          <a:bodyPr lIns="121919" tIns="121919" rIns="121919" bIns="121919" anchor="ctr"/>
          <a:lstStyle/>
          <a:p>
            <a:pPr algn="ctr" defTabSz="1219170">
              <a:defRPr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6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644461-A032-DB47-9507-22E4764DF74A}"/>
              </a:ext>
            </a:extLst>
          </p:cNvPr>
          <p:cNvSpPr txBox="1"/>
          <p:nvPr/>
        </p:nvSpPr>
        <p:spPr>
          <a:xfrm>
            <a:off x="330737" y="5170445"/>
            <a:ext cx="344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/>
              <a:t>gPA</a:t>
            </a:r>
            <a:r>
              <a:rPr lang="en-US" altLang="zh-CN" sz="2000" baseline="-25000"/>
              <a:t>1</a:t>
            </a:r>
            <a:r>
              <a:rPr lang="en-US" altLang="zh-CN" sz="2000"/>
              <a:t>:</a:t>
            </a:r>
            <a:r>
              <a:rPr lang="zh-CN" altLang="en-US" sz="2000"/>
              <a:t> </a:t>
            </a:r>
            <a:r>
              <a:rPr lang="en-US" altLang="zh-CN" sz="2000">
                <a:solidFill>
                  <a:schemeClr val="accent6">
                    <a:lumMod val="75000"/>
                  </a:schemeClr>
                </a:solidFill>
              </a:rPr>
              <a:t>F1 </a:t>
            </a:r>
            <a:r>
              <a:rPr lang="en-US" altLang="zh-CN" sz="2000" err="1"/>
              <a:t>BN_is_bit_set</a:t>
            </a:r>
            <a:r>
              <a:rPr lang="en-US" altLang="zh-CN" sz="2000"/>
              <a:t>()</a:t>
            </a:r>
            <a:endParaRPr lang="en-CN" sz="2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C00541-32B7-A54B-9C2B-06D5E276F118}"/>
              </a:ext>
            </a:extLst>
          </p:cNvPr>
          <p:cNvSpPr txBox="1"/>
          <p:nvPr/>
        </p:nvSpPr>
        <p:spPr>
          <a:xfrm>
            <a:off x="330735" y="5646664"/>
            <a:ext cx="3706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/>
              <a:t>gPA</a:t>
            </a:r>
            <a:r>
              <a:rPr lang="en-US" altLang="zh-CN" sz="2000" baseline="-25000"/>
              <a:t>2</a:t>
            </a:r>
            <a:r>
              <a:rPr lang="en-US" altLang="zh-CN" sz="2000"/>
              <a:t>:</a:t>
            </a:r>
            <a:r>
              <a:rPr lang="zh-CN" altLang="en-US" sz="2000"/>
              <a:t> </a:t>
            </a:r>
            <a:r>
              <a:rPr lang="en-US" altLang="zh-CN" sz="2000">
                <a:solidFill>
                  <a:schemeClr val="accent5">
                    <a:lumMod val="75000"/>
                  </a:schemeClr>
                </a:solidFill>
              </a:rPr>
              <a:t>F2</a:t>
            </a:r>
            <a:r>
              <a:rPr lang="zh-CN" altLang="en-US" sz="200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err="1">
                <a:latin typeface="NimbusMonL"/>
              </a:rPr>
              <a:t>ec_scalar_mul_ladder</a:t>
            </a:r>
            <a:r>
              <a:rPr lang="en-US" sz="2000">
                <a:latin typeface="NimbusMonL"/>
              </a:rPr>
              <a:t>() </a:t>
            </a:r>
            <a:endParaRPr lang="en-CN" sz="20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02F8B3-288F-5B42-B766-1112F6DC3154}"/>
              </a:ext>
            </a:extLst>
          </p:cNvPr>
          <p:cNvSpPr/>
          <p:nvPr/>
        </p:nvSpPr>
        <p:spPr>
          <a:xfrm>
            <a:off x="581056" y="4193704"/>
            <a:ext cx="3108736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1">
                <a:latin typeface="NimbusMonL"/>
              </a:rPr>
              <a:t>Code</a:t>
            </a:r>
            <a:r>
              <a:rPr lang="zh-CN" altLang="en-US" sz="1351">
                <a:latin typeface="NimbusMonL"/>
              </a:rPr>
              <a:t> </a:t>
            </a:r>
            <a:r>
              <a:rPr lang="en-US" altLang="zh-CN" sz="1351">
                <a:latin typeface="NimbusMonL"/>
              </a:rPr>
              <a:t>segment</a:t>
            </a:r>
            <a:r>
              <a:rPr lang="zh-CN" altLang="en-US" sz="1351">
                <a:latin typeface="NimbusMonL"/>
              </a:rPr>
              <a:t> </a:t>
            </a:r>
            <a:r>
              <a:rPr lang="en-US" altLang="zh-CN" sz="1351">
                <a:latin typeface="NimbusMonL"/>
              </a:rPr>
              <a:t>of</a:t>
            </a:r>
            <a:r>
              <a:rPr lang="zh-CN" altLang="en-US" sz="1351">
                <a:latin typeface="NimbusMonL"/>
              </a:rPr>
              <a:t> </a:t>
            </a:r>
            <a:r>
              <a:rPr lang="en-US" sz="1351" err="1">
                <a:latin typeface="NimbusMonL"/>
              </a:rPr>
              <a:t>ec_scalar_mul_ladder</a:t>
            </a:r>
            <a:r>
              <a:rPr lang="en-US" sz="1351">
                <a:latin typeface="NimbusMonL"/>
              </a:rPr>
              <a:t>() </a:t>
            </a:r>
            <a:endParaRPr lang="en-US" sz="1351"/>
          </a:p>
        </p:txBody>
      </p:sp>
      <p:pic>
        <p:nvPicPr>
          <p:cNvPr id="26" name="Picture 4" descr="See the source image">
            <a:extLst>
              <a:ext uri="{FF2B5EF4-FFF2-40B4-BE49-F238E27FC236}">
                <a16:creationId xmlns:a16="http://schemas.microsoft.com/office/drawing/2014/main" id="{AE1A323C-4323-6041-BEDB-C20826CA6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430" y="2555002"/>
            <a:ext cx="638509" cy="63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7913FAC6-AC59-C74E-BCBC-3E1024342728}"/>
              </a:ext>
            </a:extLst>
          </p:cNvPr>
          <p:cNvSpPr txBox="1"/>
          <p:nvPr/>
        </p:nvSpPr>
        <p:spPr>
          <a:xfrm>
            <a:off x="5536569" y="2643127"/>
            <a:ext cx="1985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/>
              <a:t>NPF</a:t>
            </a:r>
            <a:r>
              <a:rPr lang="zh-CN" altLang="en-US" sz="2000"/>
              <a:t> </a:t>
            </a:r>
            <a:r>
              <a:rPr lang="en-US" altLang="zh-CN" sz="2000"/>
              <a:t>of</a:t>
            </a:r>
            <a:r>
              <a:rPr lang="zh-CN" altLang="en-US" sz="2000"/>
              <a:t> </a:t>
            </a:r>
            <a:r>
              <a:rPr lang="en-US" altLang="zh-CN" sz="2000">
                <a:solidFill>
                  <a:schemeClr val="accent6">
                    <a:lumMod val="75000"/>
                  </a:schemeClr>
                </a:solidFill>
              </a:rPr>
              <a:t>F1 </a:t>
            </a:r>
            <a:r>
              <a:rPr lang="en-US" altLang="zh-CN" sz="2000"/>
              <a:t>gPA</a:t>
            </a:r>
            <a:r>
              <a:rPr lang="en-US" altLang="zh-CN" sz="2000" baseline="-25000"/>
              <a:t>1</a:t>
            </a:r>
            <a:r>
              <a:rPr lang="zh-CN" altLang="en-US" sz="2000" baseline="-25000"/>
              <a:t> </a:t>
            </a:r>
            <a:endParaRPr lang="en-CN" sz="200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DAA30F2-FF44-8145-97AA-98FC23FEE241}"/>
              </a:ext>
            </a:extLst>
          </p:cNvPr>
          <p:cNvSpPr txBox="1"/>
          <p:nvPr/>
        </p:nvSpPr>
        <p:spPr>
          <a:xfrm>
            <a:off x="5536569" y="1966852"/>
            <a:ext cx="1985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/>
              <a:t>NPF</a:t>
            </a:r>
            <a:r>
              <a:rPr lang="zh-CN" altLang="en-US" sz="2000"/>
              <a:t> </a:t>
            </a:r>
            <a:r>
              <a:rPr lang="en-US" altLang="zh-CN" sz="2000"/>
              <a:t>of</a:t>
            </a:r>
            <a:r>
              <a:rPr lang="zh-CN" altLang="en-US" sz="2000"/>
              <a:t> </a:t>
            </a:r>
            <a:r>
              <a:rPr lang="en-US" altLang="zh-CN" sz="2000">
                <a:solidFill>
                  <a:schemeClr val="accent5">
                    <a:lumMod val="75000"/>
                  </a:schemeClr>
                </a:solidFill>
              </a:rPr>
              <a:t>F2 </a:t>
            </a:r>
            <a:r>
              <a:rPr lang="en-US" altLang="zh-CN" sz="2000"/>
              <a:t>gPA</a:t>
            </a:r>
            <a:r>
              <a:rPr lang="en-US" altLang="zh-CN" sz="2000" baseline="-25000"/>
              <a:t>2</a:t>
            </a:r>
            <a:endParaRPr lang="en-CN" sz="200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99A0A49-C996-2F40-87D1-FA7D2958B59C}"/>
              </a:ext>
            </a:extLst>
          </p:cNvPr>
          <p:cNvSpPr txBox="1"/>
          <p:nvPr/>
        </p:nvSpPr>
        <p:spPr>
          <a:xfrm>
            <a:off x="5536569" y="3319400"/>
            <a:ext cx="1985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/>
              <a:t>NPF</a:t>
            </a:r>
            <a:r>
              <a:rPr lang="zh-CN" altLang="en-US" sz="2000"/>
              <a:t> </a:t>
            </a:r>
            <a:r>
              <a:rPr lang="en-US" altLang="zh-CN" sz="2000"/>
              <a:t>of</a:t>
            </a:r>
            <a:r>
              <a:rPr lang="zh-CN" altLang="en-US" sz="2000"/>
              <a:t> </a:t>
            </a:r>
            <a:r>
              <a:rPr lang="en-US" altLang="zh-CN" sz="2000">
                <a:solidFill>
                  <a:schemeClr val="accent5">
                    <a:lumMod val="75000"/>
                  </a:schemeClr>
                </a:solidFill>
              </a:rPr>
              <a:t>F2 </a:t>
            </a:r>
            <a:r>
              <a:rPr lang="en-US" altLang="zh-CN" sz="2000"/>
              <a:t>gPA</a:t>
            </a:r>
            <a:r>
              <a:rPr lang="en-US" altLang="zh-CN" sz="2000" baseline="-25000"/>
              <a:t>2</a:t>
            </a:r>
            <a:endParaRPr lang="en-CN" sz="200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8BA2331-73AB-4245-B576-785F5A29D677}"/>
              </a:ext>
            </a:extLst>
          </p:cNvPr>
          <p:cNvSpPr/>
          <p:nvPr/>
        </p:nvSpPr>
        <p:spPr>
          <a:xfrm>
            <a:off x="6072251" y="3994485"/>
            <a:ext cx="425116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1"/>
              <a:t>……</a:t>
            </a:r>
            <a:endParaRPr lang="en-US" sz="1351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8F52EAE-62BE-AC47-AFA1-44168F1D1427}"/>
              </a:ext>
            </a:extLst>
          </p:cNvPr>
          <p:cNvSpPr txBox="1"/>
          <p:nvPr/>
        </p:nvSpPr>
        <p:spPr>
          <a:xfrm>
            <a:off x="5536569" y="4563036"/>
            <a:ext cx="1985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/>
              <a:t>NPF</a:t>
            </a:r>
            <a:r>
              <a:rPr lang="zh-CN" altLang="en-US" sz="2000"/>
              <a:t> </a:t>
            </a:r>
            <a:r>
              <a:rPr lang="en-US" altLang="zh-CN" sz="2000"/>
              <a:t>of</a:t>
            </a:r>
            <a:r>
              <a:rPr lang="zh-CN" altLang="en-US" sz="2000"/>
              <a:t> </a:t>
            </a:r>
            <a:r>
              <a:rPr lang="en-US" altLang="zh-CN" sz="2000">
                <a:solidFill>
                  <a:schemeClr val="accent6">
                    <a:lumMod val="75000"/>
                  </a:schemeClr>
                </a:solidFill>
              </a:rPr>
              <a:t>F1 </a:t>
            </a:r>
            <a:r>
              <a:rPr lang="en-US" altLang="zh-CN" sz="2000"/>
              <a:t>gPA</a:t>
            </a:r>
            <a:r>
              <a:rPr lang="en-US" altLang="zh-CN" sz="2000" baseline="-25000"/>
              <a:t>1</a:t>
            </a:r>
            <a:r>
              <a:rPr lang="zh-CN" altLang="en-US" sz="2000" baseline="-25000"/>
              <a:t> </a:t>
            </a:r>
            <a:endParaRPr lang="en-CN" sz="200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4B3C552-D2A1-A44C-AB3C-F5CF32BBC421}"/>
              </a:ext>
            </a:extLst>
          </p:cNvPr>
          <p:cNvSpPr txBox="1"/>
          <p:nvPr/>
        </p:nvSpPr>
        <p:spPr>
          <a:xfrm>
            <a:off x="5536569" y="5239309"/>
            <a:ext cx="1985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/>
              <a:t>NPF</a:t>
            </a:r>
            <a:r>
              <a:rPr lang="zh-CN" altLang="en-US" sz="2000"/>
              <a:t> </a:t>
            </a:r>
            <a:r>
              <a:rPr lang="en-US" altLang="zh-CN" sz="2000"/>
              <a:t>of</a:t>
            </a:r>
            <a:r>
              <a:rPr lang="zh-CN" altLang="en-US" sz="2000"/>
              <a:t> </a:t>
            </a:r>
            <a:r>
              <a:rPr lang="en-US" altLang="zh-CN" sz="2000">
                <a:solidFill>
                  <a:schemeClr val="accent5">
                    <a:lumMod val="75000"/>
                  </a:schemeClr>
                </a:solidFill>
              </a:rPr>
              <a:t>F2 </a:t>
            </a:r>
            <a:r>
              <a:rPr lang="en-US" altLang="zh-CN" sz="2000"/>
              <a:t>gPA</a:t>
            </a:r>
            <a:r>
              <a:rPr lang="en-US" altLang="zh-CN" sz="2000" baseline="-25000"/>
              <a:t>2</a:t>
            </a:r>
            <a:endParaRPr lang="en-CN" sz="200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82D809F-D4BE-2B41-AD4C-891EF67328C7}"/>
              </a:ext>
            </a:extLst>
          </p:cNvPr>
          <p:cNvSpPr/>
          <p:nvPr/>
        </p:nvSpPr>
        <p:spPr>
          <a:xfrm>
            <a:off x="6027030" y="5806671"/>
            <a:ext cx="425116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1"/>
              <a:t>……</a:t>
            </a:r>
            <a:endParaRPr lang="en-US" sz="1351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52900ED-799E-E044-AC4C-728F554968C9}"/>
              </a:ext>
            </a:extLst>
          </p:cNvPr>
          <p:cNvCxnSpPr>
            <a:cxnSpLocks/>
          </p:cNvCxnSpPr>
          <p:nvPr/>
        </p:nvCxnSpPr>
        <p:spPr>
          <a:xfrm>
            <a:off x="7527801" y="2743329"/>
            <a:ext cx="2488659" cy="0"/>
          </a:xfrm>
          <a:prstGeom prst="straightConnector1">
            <a:avLst/>
          </a:prstGeom>
          <a:ln w="63500">
            <a:solidFill>
              <a:srgbClr val="C0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6ECAE81C-1FA3-824B-BBE5-4F8141D89F5A}"/>
              </a:ext>
            </a:extLst>
          </p:cNvPr>
          <p:cNvSpPr/>
          <p:nvPr/>
        </p:nvSpPr>
        <p:spPr>
          <a:xfrm>
            <a:off x="7572458" y="2794203"/>
            <a:ext cx="26000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>
                <a:solidFill>
                  <a:srgbClr val="FF0000"/>
                </a:solidFill>
              </a:rPr>
              <a:t>Read</a:t>
            </a:r>
            <a:r>
              <a:rPr lang="zh-CN" altLang="en-US" sz="2000" b="1">
                <a:solidFill>
                  <a:srgbClr val="FF0000"/>
                </a:solidFill>
              </a:rPr>
              <a:t> </a:t>
            </a:r>
            <a:r>
              <a:rPr lang="en-US" altLang="zh-CN" sz="2000" b="1">
                <a:solidFill>
                  <a:srgbClr val="FF0000"/>
                </a:solidFill>
              </a:rPr>
              <a:t>Heap</a:t>
            </a:r>
            <a:r>
              <a:rPr lang="zh-CN" altLang="en-US" sz="2000" b="1">
                <a:solidFill>
                  <a:srgbClr val="FF0000"/>
                </a:solidFill>
              </a:rPr>
              <a:t> </a:t>
            </a:r>
            <a:r>
              <a:rPr lang="en-US" altLang="zh-CN" sz="2000" b="1">
                <a:solidFill>
                  <a:srgbClr val="FF0000"/>
                </a:solidFill>
              </a:rPr>
              <a:t>Page</a:t>
            </a:r>
            <a:r>
              <a:rPr lang="zh-CN" altLang="en-US" sz="2000" b="1">
                <a:solidFill>
                  <a:srgbClr val="FF0000"/>
                </a:solidFill>
              </a:rPr>
              <a:t> </a:t>
            </a:r>
            <a:r>
              <a:rPr lang="en-US" altLang="zh-CN" sz="2000" b="1">
                <a:solidFill>
                  <a:srgbClr val="FF0000"/>
                </a:solidFill>
              </a:rPr>
              <a:t>(gPA</a:t>
            </a:r>
            <a:r>
              <a:rPr lang="en-US" altLang="zh-CN" sz="2000" b="1" baseline="-25000">
                <a:solidFill>
                  <a:srgbClr val="FF0000"/>
                </a:solidFill>
              </a:rPr>
              <a:t>4</a:t>
            </a:r>
            <a:r>
              <a:rPr lang="en-US" altLang="zh-CN" sz="2000" b="1">
                <a:solidFill>
                  <a:srgbClr val="FF0000"/>
                </a:solidFill>
              </a:rPr>
              <a:t>)</a:t>
            </a:r>
          </a:p>
          <a:p>
            <a:r>
              <a:rPr lang="en-US" altLang="zh-CN" sz="2000" b="1">
                <a:solidFill>
                  <a:srgbClr val="FF0000"/>
                </a:solidFill>
              </a:rPr>
              <a:t>in</a:t>
            </a:r>
            <a:r>
              <a:rPr lang="zh-CN" altLang="en-US" sz="2000" b="1">
                <a:solidFill>
                  <a:srgbClr val="FF0000"/>
                </a:solidFill>
              </a:rPr>
              <a:t> </a:t>
            </a:r>
            <a:r>
              <a:rPr lang="en-US" altLang="zh-CN" sz="2000" b="1">
                <a:solidFill>
                  <a:srgbClr val="FF0000"/>
                </a:solidFill>
              </a:rPr>
              <a:t>each</a:t>
            </a:r>
            <a:r>
              <a:rPr lang="zh-CN" altLang="en-US" sz="2000" b="1">
                <a:solidFill>
                  <a:srgbClr val="FF0000"/>
                </a:solidFill>
              </a:rPr>
              <a:t> </a:t>
            </a:r>
            <a:r>
              <a:rPr lang="en-US" altLang="zh-CN" sz="2000" b="1">
                <a:solidFill>
                  <a:srgbClr val="FF0000"/>
                </a:solidFill>
              </a:rPr>
              <a:t>iteration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18369D4-A4D0-8349-800E-44FCD68FB31A}"/>
              </a:ext>
            </a:extLst>
          </p:cNvPr>
          <p:cNvSpPr/>
          <p:nvPr/>
        </p:nvSpPr>
        <p:spPr>
          <a:xfrm>
            <a:off x="8210842" y="2292347"/>
            <a:ext cx="8765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>
                <a:solidFill>
                  <a:srgbClr val="FF0000"/>
                </a:solidFill>
              </a:rPr>
              <a:t>Locate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66369F90-41A9-EE40-9A5F-E529F8CF0FF6}"/>
              </a:ext>
            </a:extLst>
          </p:cNvPr>
          <p:cNvSpPr/>
          <p:nvPr/>
        </p:nvSpPr>
        <p:spPr>
          <a:xfrm>
            <a:off x="7691475" y="4018246"/>
            <a:ext cx="1042988" cy="40201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/>
              <a:t>C1</a:t>
            </a:r>
            <a:endParaRPr lang="en-CN" sz="200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5CE99EB-261F-AA4D-8C3F-90320B8110B8}"/>
              </a:ext>
            </a:extLst>
          </p:cNvPr>
          <p:cNvSpPr/>
          <p:nvPr/>
        </p:nvSpPr>
        <p:spPr>
          <a:xfrm>
            <a:off x="8781506" y="4018246"/>
            <a:ext cx="1042988" cy="40201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/>
              <a:t>C2</a:t>
            </a:r>
            <a:endParaRPr lang="en-CN" sz="200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6E869F7-E6D6-3044-A160-5CBD3D194A8C}"/>
              </a:ext>
            </a:extLst>
          </p:cNvPr>
          <p:cNvSpPr/>
          <p:nvPr/>
        </p:nvSpPr>
        <p:spPr>
          <a:xfrm>
            <a:off x="7734237" y="3611305"/>
            <a:ext cx="761491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1"/>
              <a:t>N-byte</a:t>
            </a:r>
            <a:r>
              <a:rPr lang="zh-CN" altLang="en-US" sz="1351"/>
              <a:t> </a:t>
            </a:r>
            <a:r>
              <a:rPr lang="en-US" altLang="zh-CN" sz="1351"/>
              <a:t>r</a:t>
            </a:r>
            <a:endParaRPr lang="en-US" sz="1351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E16D22B-0B8A-0E40-B6B1-A7C18453C1BD}"/>
              </a:ext>
            </a:extLst>
          </p:cNvPr>
          <p:cNvSpPr/>
          <p:nvPr/>
        </p:nvSpPr>
        <p:spPr>
          <a:xfrm>
            <a:off x="8790491" y="3606452"/>
            <a:ext cx="767903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1"/>
              <a:t>N-byte</a:t>
            </a:r>
            <a:r>
              <a:rPr lang="zh-CN" altLang="en-US" sz="1351"/>
              <a:t> </a:t>
            </a:r>
            <a:r>
              <a:rPr lang="en-US" altLang="zh-CN" sz="1351"/>
              <a:t>s</a:t>
            </a:r>
            <a:endParaRPr lang="en-US" sz="1351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1C648F9C-537C-2740-986B-BA40E226C9DF}"/>
              </a:ext>
            </a:extLst>
          </p:cNvPr>
          <p:cNvSpPr/>
          <p:nvPr/>
        </p:nvSpPr>
        <p:spPr>
          <a:xfrm>
            <a:off x="7691475" y="4632739"/>
            <a:ext cx="1042988" cy="40201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/>
              <a:t>C3</a:t>
            </a:r>
            <a:endParaRPr lang="en-CN" sz="2000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A71EA491-A846-C142-A5EE-A471B3016704}"/>
              </a:ext>
            </a:extLst>
          </p:cNvPr>
          <p:cNvSpPr/>
          <p:nvPr/>
        </p:nvSpPr>
        <p:spPr>
          <a:xfrm>
            <a:off x="8781506" y="4632739"/>
            <a:ext cx="1042988" cy="40201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/>
              <a:t>C4</a:t>
            </a:r>
            <a:endParaRPr lang="en-CN" sz="2000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D857E648-6AB2-9040-80F3-4A81687E0DBF}"/>
              </a:ext>
            </a:extLst>
          </p:cNvPr>
          <p:cNvSpPr/>
          <p:nvPr/>
        </p:nvSpPr>
        <p:spPr>
          <a:xfrm>
            <a:off x="7691475" y="5240150"/>
            <a:ext cx="1042988" cy="40201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/>
              <a:t>C3</a:t>
            </a:r>
            <a:endParaRPr lang="en-CN" sz="2000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06A9614C-440F-BE41-A0B7-F374E2ACD750}"/>
              </a:ext>
            </a:extLst>
          </p:cNvPr>
          <p:cNvSpPr/>
          <p:nvPr/>
        </p:nvSpPr>
        <p:spPr>
          <a:xfrm>
            <a:off x="8781506" y="5240150"/>
            <a:ext cx="1042988" cy="40201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/>
              <a:t>C4</a:t>
            </a:r>
            <a:endParaRPr lang="en-CN" sz="2000"/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6E9AB927-1E75-FF44-94F3-2114A56F5127}"/>
              </a:ext>
            </a:extLst>
          </p:cNvPr>
          <p:cNvSpPr/>
          <p:nvPr/>
        </p:nvSpPr>
        <p:spPr>
          <a:xfrm>
            <a:off x="7697659" y="5845597"/>
            <a:ext cx="1042988" cy="402015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/>
              <a:t>C5</a:t>
            </a:r>
            <a:endParaRPr lang="en-CN" sz="2000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7BC17287-0764-7745-A952-F87811546469}"/>
              </a:ext>
            </a:extLst>
          </p:cNvPr>
          <p:cNvSpPr/>
          <p:nvPr/>
        </p:nvSpPr>
        <p:spPr>
          <a:xfrm>
            <a:off x="8787689" y="5845597"/>
            <a:ext cx="1042988" cy="402015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/>
              <a:t>C6</a:t>
            </a:r>
            <a:endParaRPr lang="en-CN" sz="200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6143B18-AC55-F444-B98B-1AE80B0E38F7}"/>
              </a:ext>
            </a:extLst>
          </p:cNvPr>
          <p:cNvSpPr/>
          <p:nvPr/>
        </p:nvSpPr>
        <p:spPr>
          <a:xfrm>
            <a:off x="8483432" y="6275424"/>
            <a:ext cx="425116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1"/>
              <a:t>……</a:t>
            </a:r>
            <a:endParaRPr lang="en-US" sz="135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2E583D-ADBA-1343-BC3D-75EF5F56652E}"/>
              </a:ext>
            </a:extLst>
          </p:cNvPr>
          <p:cNvSpPr/>
          <p:nvPr/>
        </p:nvSpPr>
        <p:spPr>
          <a:xfrm>
            <a:off x="10269383" y="4286340"/>
            <a:ext cx="715260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1"/>
              <a:t>Kbit</a:t>
            </a:r>
            <a:r>
              <a:rPr lang="zh-CN" altLang="en-US" sz="1351"/>
              <a:t> </a:t>
            </a:r>
            <a:r>
              <a:rPr lang="en-US" altLang="zh-CN" sz="1351"/>
              <a:t>=</a:t>
            </a:r>
            <a:r>
              <a:rPr lang="zh-CN" altLang="en-US" sz="1351"/>
              <a:t> </a:t>
            </a:r>
            <a:r>
              <a:rPr lang="en-US" altLang="zh-CN" sz="1351"/>
              <a:t>1</a:t>
            </a:r>
            <a:endParaRPr lang="en-US" sz="1351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D73CA0C-12BC-234E-9B14-1648665703B9}"/>
              </a:ext>
            </a:extLst>
          </p:cNvPr>
          <p:cNvSpPr/>
          <p:nvPr/>
        </p:nvSpPr>
        <p:spPr>
          <a:xfrm>
            <a:off x="10269383" y="4941585"/>
            <a:ext cx="715260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1"/>
              <a:t>Kbit</a:t>
            </a:r>
            <a:r>
              <a:rPr lang="zh-CN" altLang="en-US" sz="1351"/>
              <a:t> </a:t>
            </a:r>
            <a:r>
              <a:rPr lang="en-US" altLang="zh-CN" sz="1351"/>
              <a:t>=</a:t>
            </a:r>
            <a:r>
              <a:rPr lang="zh-CN" altLang="en-US" sz="1351"/>
              <a:t> </a:t>
            </a:r>
            <a:r>
              <a:rPr lang="en-US" altLang="zh-CN" sz="1351"/>
              <a:t>0</a:t>
            </a:r>
            <a:endParaRPr lang="en-US" sz="1351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CC58D89-EB20-B443-89E3-B6D8E1030BF8}"/>
              </a:ext>
            </a:extLst>
          </p:cNvPr>
          <p:cNvSpPr/>
          <p:nvPr/>
        </p:nvSpPr>
        <p:spPr>
          <a:xfrm>
            <a:off x="10269381" y="5595740"/>
            <a:ext cx="715260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1"/>
              <a:t>Kbit</a:t>
            </a:r>
            <a:r>
              <a:rPr lang="zh-CN" altLang="en-US" sz="1351"/>
              <a:t> </a:t>
            </a:r>
            <a:r>
              <a:rPr lang="en-US" altLang="zh-CN" sz="1351"/>
              <a:t>=</a:t>
            </a:r>
            <a:r>
              <a:rPr lang="zh-CN" altLang="en-US" sz="1351"/>
              <a:t> </a:t>
            </a:r>
            <a:r>
              <a:rPr lang="en-US" altLang="zh-CN" sz="1351"/>
              <a:t>1</a:t>
            </a:r>
            <a:endParaRPr lang="en-US" sz="1351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D86F6B8-1B8B-E244-BB60-79E18CCFD7FD}"/>
              </a:ext>
            </a:extLst>
          </p:cNvPr>
          <p:cNvSpPr/>
          <p:nvPr/>
        </p:nvSpPr>
        <p:spPr>
          <a:xfrm>
            <a:off x="10406622" y="6275424"/>
            <a:ext cx="425116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1"/>
              <a:t>……</a:t>
            </a:r>
            <a:endParaRPr lang="en-US" sz="135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04EB02-B045-5345-B20B-DD19AD47F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39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9804313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B9927-5323-F745-81AF-CC84793D8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56" y="365125"/>
            <a:ext cx="11749088" cy="1325563"/>
          </a:xfrm>
        </p:spPr>
        <p:txBody>
          <a:bodyPr>
            <a:noAutofit/>
          </a:bodyPr>
          <a:lstStyle/>
          <a:p>
            <a:r>
              <a:rPr lang="en-US" sz="3200"/>
              <a:t>Ciphertext Side Channel</a:t>
            </a:r>
            <a:r>
              <a:rPr lang="zh-CN" altLang="en-US" sz="3200"/>
              <a:t> </a:t>
            </a:r>
            <a:r>
              <a:rPr lang="en-US" altLang="zh-CN" sz="3200"/>
              <a:t>-</a:t>
            </a:r>
            <a:r>
              <a:rPr lang="zh-CN" altLang="en-US" sz="3200"/>
              <a:t> </a:t>
            </a:r>
            <a:r>
              <a:rPr lang="en-US" altLang="zh-CN" sz="3200"/>
              <a:t>Outline</a:t>
            </a:r>
            <a:br>
              <a:rPr lang="en-US" sz="3200"/>
            </a:br>
            <a:endParaRPr lang="en-US" sz="3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279EB-251E-4B4F-A2D5-1F1C816C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9225"/>
            <a:ext cx="10515600" cy="4351339"/>
          </a:xfrm>
        </p:spPr>
        <p:txBody>
          <a:bodyPr/>
          <a:lstStyle/>
          <a:p>
            <a:r>
              <a:rPr lang="en-US" altLang="zh-CN"/>
              <a:t>Attack</a:t>
            </a:r>
            <a:r>
              <a:rPr lang="zh-CN" altLang="en-US"/>
              <a:t> </a:t>
            </a:r>
            <a:r>
              <a:rPr lang="en-US" altLang="zh-CN"/>
              <a:t>Primitives</a:t>
            </a:r>
          </a:p>
          <a:p>
            <a:pPr lvl="1"/>
            <a:r>
              <a:rPr lang="en-US" altLang="zh-CN"/>
              <a:t>Dictionary</a:t>
            </a:r>
            <a:r>
              <a:rPr lang="zh-CN" altLang="en-US"/>
              <a:t> </a:t>
            </a:r>
            <a:r>
              <a:rPr lang="en-US" altLang="zh-CN"/>
              <a:t>Attacks</a:t>
            </a:r>
          </a:p>
          <a:p>
            <a:pPr lvl="1"/>
            <a:r>
              <a:rPr lang="en-US" altLang="zh-CN"/>
              <a:t>Collision</a:t>
            </a:r>
            <a:r>
              <a:rPr lang="zh-CN" altLang="en-US"/>
              <a:t> </a:t>
            </a:r>
            <a:r>
              <a:rPr lang="en-US" altLang="zh-CN"/>
              <a:t>Attacks</a:t>
            </a:r>
          </a:p>
          <a:p>
            <a:pPr marL="457189" lvl="1" indent="0">
              <a:buNone/>
            </a:pPr>
            <a:endParaRPr lang="en-US" altLang="zh-CN"/>
          </a:p>
          <a:p>
            <a:r>
              <a:rPr lang="en-US" altLang="zh-CN"/>
              <a:t>Mitigation</a:t>
            </a:r>
          </a:p>
          <a:p>
            <a:pPr lvl="1"/>
            <a:r>
              <a:rPr lang="en-US" altLang="zh-CN">
                <a:solidFill>
                  <a:srgbClr val="C00000"/>
                </a:solidFill>
              </a:rPr>
              <a:t>Hardware-level</a:t>
            </a:r>
            <a:r>
              <a:rPr lang="zh-CN" altLang="en-US">
                <a:solidFill>
                  <a:srgbClr val="C00000"/>
                </a:solidFill>
              </a:rPr>
              <a:t> </a:t>
            </a:r>
            <a:r>
              <a:rPr lang="en-US" altLang="zh-CN">
                <a:solidFill>
                  <a:srgbClr val="C00000"/>
                </a:solidFill>
              </a:rPr>
              <a:t>Mitigation</a:t>
            </a:r>
          </a:p>
          <a:p>
            <a:pPr lvl="1"/>
            <a:r>
              <a:rPr lang="en-US" altLang="zh-CN"/>
              <a:t>Software-level</a:t>
            </a:r>
            <a:r>
              <a:rPr lang="zh-CN" altLang="en-US"/>
              <a:t> </a:t>
            </a:r>
            <a:r>
              <a:rPr lang="en-US" altLang="zh-CN"/>
              <a:t>Mitigation</a:t>
            </a:r>
          </a:p>
          <a:p>
            <a:pPr marL="457189" lvl="1" indent="0">
              <a:buNone/>
            </a:pPr>
            <a:endParaRPr lang="en-US" altLang="zh-CN"/>
          </a:p>
          <a:p>
            <a:r>
              <a:rPr lang="en-US" altLang="zh-CN"/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2FE5CD-54E3-C146-9444-156DD40F5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40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9779031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AC8E6-CF61-EBCE-DFCD-37DB7B27A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Hardware-level</a:t>
            </a:r>
            <a:r>
              <a:rPr lang="zh-CN">
                <a:ea typeface="+mj-lt"/>
                <a:cs typeface="+mj-lt"/>
              </a:rPr>
              <a:t> </a:t>
            </a:r>
            <a:r>
              <a:rPr lang="en-US">
                <a:ea typeface="+mj-lt"/>
                <a:cs typeface="+mj-lt"/>
              </a:rPr>
              <a:t>mitigation</a:t>
            </a:r>
            <a:r>
              <a:rPr lang="zh-CN">
                <a:ea typeface="+mj-lt"/>
                <a:cs typeface="+mj-lt"/>
              </a:rPr>
              <a:t> </a:t>
            </a:r>
            <a:r>
              <a:rPr lang="en-US">
                <a:ea typeface="+mj-lt"/>
                <a:cs typeface="+mj-lt"/>
              </a:rPr>
              <a:t>–</a:t>
            </a:r>
            <a:r>
              <a:rPr lang="zh-CN">
                <a:ea typeface="+mj-lt"/>
                <a:cs typeface="+mj-lt"/>
              </a:rPr>
              <a:t> </a:t>
            </a:r>
            <a:r>
              <a:rPr lang="en-US">
                <a:ea typeface="+mj-lt"/>
                <a:cs typeface="+mj-lt"/>
              </a:rPr>
              <a:t>Add</a:t>
            </a:r>
            <a:r>
              <a:rPr lang="zh-CN">
                <a:ea typeface="+mj-lt"/>
                <a:cs typeface="+mj-lt"/>
              </a:rPr>
              <a:t> </a:t>
            </a:r>
            <a:r>
              <a:rPr lang="en-US">
                <a:ea typeface="+mj-lt"/>
                <a:cs typeface="+mj-lt"/>
              </a:rPr>
              <a:t>freshness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F21B60-A9BE-3417-8EA4-0AD1399CD2C2}"/>
              </a:ext>
            </a:extLst>
          </p:cNvPr>
          <p:cNvSpPr/>
          <p:nvPr/>
        </p:nvSpPr>
        <p:spPr>
          <a:xfrm>
            <a:off x="1797955" y="3315437"/>
            <a:ext cx="1175382" cy="508916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1">
                <a:solidFill>
                  <a:schemeClr val="bg1"/>
                </a:solidFill>
              </a:rPr>
              <a:t>0000</a:t>
            </a:r>
            <a:endParaRPr lang="en-CN" sz="1351">
              <a:solidFill>
                <a:schemeClr val="bg1"/>
              </a:solidFill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0A0EC0EA-2FCE-2EC6-8865-2B343B772EDE}"/>
              </a:ext>
            </a:extLst>
          </p:cNvPr>
          <p:cNvSpPr txBox="1"/>
          <p:nvPr/>
        </p:nvSpPr>
        <p:spPr>
          <a:xfrm>
            <a:off x="1754551" y="2650668"/>
            <a:ext cx="129534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>
                <a:ea typeface="等线"/>
              </a:rPr>
              <a:t>Plaintext</a:t>
            </a:r>
            <a:endParaRPr lang="en-CN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5F99F1-653F-9D89-32B9-F93ED344CACD}"/>
              </a:ext>
            </a:extLst>
          </p:cNvPr>
          <p:cNvSpPr/>
          <p:nvPr/>
        </p:nvSpPr>
        <p:spPr>
          <a:xfrm>
            <a:off x="3924462" y="3314935"/>
            <a:ext cx="1175382" cy="49754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1">
                <a:solidFill>
                  <a:schemeClr val="bg1"/>
                </a:solidFill>
              </a:rPr>
              <a:t>Cipher</a:t>
            </a:r>
            <a:r>
              <a:rPr lang="en-CN" sz="1351">
                <a:solidFill>
                  <a:schemeClr val="bg1"/>
                </a:solidFill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1331E4-6B9D-3A58-19E6-81E16CBADCDD}"/>
                  </a:ext>
                </a:extLst>
              </p:cNvPr>
              <p:cNvSpPr txBox="1"/>
              <p:nvPr/>
            </p:nvSpPr>
            <p:spPr>
              <a:xfrm>
                <a:off x="827880" y="1896526"/>
                <a:ext cx="736836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zh-CN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800" i="1">
                        <a:latin typeface="Cambria Math" panose="02040503050406030204" pitchFamily="18" charset="0"/>
                      </a:rPr>
                      <m:t>𝐶𝑇𝑅</m:t>
                    </m:r>
                    <m:r>
                      <m:rPr>
                        <m:nor/>
                      </m:rPr>
                      <a:rPr lang="en-US" sz="2800"/>
                      <m:t>⊕</m:t>
                    </m:r>
                    <m:r>
                      <a:rPr lang="en-US" altLang="zh-CN" sz="2800" i="1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𝑠𝑃𝐴</m:t>
                        </m:r>
                        <m:r>
                          <a:rPr lang="en-US" altLang="zh-CN" sz="2800" i="1" baseline="-2500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m:rPr>
                        <m:nor/>
                      </m:rPr>
                      <a:rPr lang="en-US" sz="2800"/>
                      <m:t>⊕</m:t>
                    </m:r>
                    <m:r>
                      <a:rPr lang="en-US" altLang="zh-CN" sz="2800" i="1">
                        <a:latin typeface="Cambria Math" panose="02040503050406030204" pitchFamily="18" charset="0"/>
                      </a:rPr>
                      <m:t>𝐸𝑛𝑐</m:t>
                    </m:r>
                  </m:oMath>
                </a14:m>
                <a:r>
                  <a:rPr lang="en-US" altLang="zh-CN" sz="2800"/>
                  <a:t>(</a:t>
                </a:r>
                <a:r>
                  <a:rPr lang="en-US" altLang="zh-CN" sz="2800" err="1"/>
                  <a:t>m</a:t>
                </a:r>
                <a:r>
                  <a:rPr lang="en-US" sz="2800" err="1"/>
                  <a:t>⊕</a:t>
                </a:r>
                <a:r>
                  <a:rPr lang="en-US" altLang="zh-CN" sz="2800" err="1"/>
                  <a:t>CTR</a:t>
                </a:r>
                <a:r>
                  <a:rPr lang="en-US" sz="2800"/>
                  <a:t>⊕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𝑠𝑃𝐴</m:t>
                        </m:r>
                        <m:r>
                          <a:rPr lang="en-US" altLang="zh-CN" sz="2800" i="1" baseline="-2500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</m:oMath>
                </a14:m>
                <a:r>
                  <a:rPr lang="en-US" altLang="zh-CN" sz="2800"/>
                  <a:t>)</a:t>
                </a:r>
                <a:endParaRPr lang="en-US" sz="280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1331E4-6B9D-3A58-19E6-81E16CBADC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880" y="1896526"/>
                <a:ext cx="7368360" cy="430887"/>
              </a:xfrm>
              <a:prstGeom prst="rect">
                <a:avLst/>
              </a:prstGeom>
              <a:blipFill>
                <a:blip r:embed="rId3"/>
                <a:stretch>
                  <a:fillRect t="-28169" b="-50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53BA1C2E-0253-6C4D-DC04-5C0300801F25}"/>
              </a:ext>
            </a:extLst>
          </p:cNvPr>
          <p:cNvSpPr txBox="1"/>
          <p:nvPr/>
        </p:nvSpPr>
        <p:spPr>
          <a:xfrm>
            <a:off x="789296" y="3382370"/>
            <a:ext cx="90075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Write 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4AB6E21-4B4B-5038-564D-64DF7FDB2F03}"/>
              </a:ext>
            </a:extLst>
          </p:cNvPr>
          <p:cNvSpPr/>
          <p:nvPr/>
        </p:nvSpPr>
        <p:spPr>
          <a:xfrm>
            <a:off x="1797954" y="4100183"/>
            <a:ext cx="1175382" cy="497543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1">
                <a:solidFill>
                  <a:schemeClr val="bg1"/>
                </a:solidFill>
              </a:rPr>
              <a:t>0000</a:t>
            </a:r>
            <a:endParaRPr lang="en-CN" sz="1351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FF4FCE-C3EC-2F1C-6027-263AA6D0F9C8}"/>
              </a:ext>
            </a:extLst>
          </p:cNvPr>
          <p:cNvSpPr txBox="1"/>
          <p:nvPr/>
        </p:nvSpPr>
        <p:spPr>
          <a:xfrm>
            <a:off x="631493" y="3759105"/>
            <a:ext cx="150352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Update CTR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1BA19EC-753E-B07A-3048-82187CEA7AD2}"/>
              </a:ext>
            </a:extLst>
          </p:cNvPr>
          <p:cNvSpPr/>
          <p:nvPr/>
        </p:nvSpPr>
        <p:spPr>
          <a:xfrm>
            <a:off x="3920278" y="4088307"/>
            <a:ext cx="1175382" cy="49754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1350">
                <a:solidFill>
                  <a:schemeClr val="bg1"/>
                </a:solidFill>
                <a:ea typeface="等线"/>
              </a:rPr>
              <a:t>Cipher</a:t>
            </a:r>
            <a:r>
              <a:rPr lang="en-CN" sz="1350">
                <a:solidFill>
                  <a:schemeClr val="bg1"/>
                </a:solidFill>
              </a:rPr>
              <a:t> 2</a:t>
            </a:r>
            <a:endParaRPr lang="en-CN" sz="1351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95D690-0780-6765-C649-B3FE789BD59B}"/>
              </a:ext>
            </a:extLst>
          </p:cNvPr>
          <p:cNvSpPr txBox="1"/>
          <p:nvPr/>
        </p:nvSpPr>
        <p:spPr>
          <a:xfrm>
            <a:off x="3818185" y="2650935"/>
            <a:ext cx="163843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/>
              <a:t>Ciphertext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8A4349-9E5C-5C9F-9E20-F0DFCC4B6539}"/>
              </a:ext>
            </a:extLst>
          </p:cNvPr>
          <p:cNvSpPr txBox="1"/>
          <p:nvPr/>
        </p:nvSpPr>
        <p:spPr>
          <a:xfrm>
            <a:off x="6897583" y="3205890"/>
            <a:ext cx="4483289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/>
              <a:t>Challenges</a:t>
            </a:r>
            <a:endParaRPr lang="en-US" sz="2400"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>
                <a:cs typeface="Calibri"/>
              </a:rPr>
              <a:t>Storage Overhead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cs typeface="Calibri"/>
              </a:rPr>
              <a:t>Performance Overhead</a:t>
            </a:r>
          </a:p>
          <a:p>
            <a:endParaRPr lang="en-US">
              <a:cs typeface="Calibri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D226A1F-F851-43E6-6F9A-8E3DC5873CED}"/>
              </a:ext>
            </a:extLst>
          </p:cNvPr>
          <p:cNvCxnSpPr>
            <a:cxnSpLocks/>
          </p:cNvCxnSpPr>
          <p:nvPr/>
        </p:nvCxnSpPr>
        <p:spPr>
          <a:xfrm flipV="1">
            <a:off x="3209630" y="3550440"/>
            <a:ext cx="436095" cy="3528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2C58FD2-D111-6A01-89BF-8122398541B8}"/>
              </a:ext>
            </a:extLst>
          </p:cNvPr>
          <p:cNvCxnSpPr>
            <a:cxnSpLocks/>
          </p:cNvCxnSpPr>
          <p:nvPr/>
        </p:nvCxnSpPr>
        <p:spPr>
          <a:xfrm flipV="1">
            <a:off x="3209629" y="4329956"/>
            <a:ext cx="436095" cy="3528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92346C1-BD5F-5BFA-16C2-7D4555653E3D}"/>
              </a:ext>
            </a:extLst>
          </p:cNvPr>
          <p:cNvSpPr txBox="1"/>
          <p:nvPr/>
        </p:nvSpPr>
        <p:spPr>
          <a:xfrm>
            <a:off x="789295" y="4153127"/>
            <a:ext cx="90075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Write 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285A8A-7147-1B4E-9705-7668E88B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41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30540815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AC8E6-CF61-EBCE-DFCD-37DB7B27A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ongti TC" panose="02010600040101010101" pitchFamily="2" charset="-120"/>
                <a:ea typeface="Songti TC" panose="02010600040101010101" pitchFamily="2" charset="-120"/>
                <a:cs typeface="+mj-lt"/>
              </a:rPr>
              <a:t>Hardware-level</a:t>
            </a:r>
            <a:r>
              <a:rPr lang="zh-CN">
                <a:latin typeface="Songti TC" panose="02010600040101010101" pitchFamily="2" charset="-120"/>
                <a:ea typeface="Songti TC" panose="02010600040101010101" pitchFamily="2" charset="-120"/>
                <a:cs typeface="+mj-lt"/>
              </a:rPr>
              <a:t> </a:t>
            </a:r>
            <a:r>
              <a:rPr lang="en-US">
                <a:latin typeface="Songti TC" panose="02010600040101010101" pitchFamily="2" charset="-120"/>
                <a:ea typeface="Songti TC" panose="02010600040101010101" pitchFamily="2" charset="-120"/>
                <a:cs typeface="+mj-lt"/>
              </a:rPr>
              <a:t>mitigation</a:t>
            </a:r>
            <a:r>
              <a:rPr lang="zh-CN">
                <a:latin typeface="Songti TC" panose="02010600040101010101" pitchFamily="2" charset="-120"/>
                <a:ea typeface="Songti TC" panose="02010600040101010101" pitchFamily="2" charset="-120"/>
                <a:cs typeface="+mj-lt"/>
              </a:rPr>
              <a:t> </a:t>
            </a:r>
            <a:r>
              <a:rPr lang="en-US">
                <a:latin typeface="Songti TC" panose="02010600040101010101" pitchFamily="2" charset="-120"/>
                <a:ea typeface="Songti TC" panose="02010600040101010101" pitchFamily="2" charset="-120"/>
                <a:cs typeface="+mj-lt"/>
              </a:rPr>
              <a:t>–</a:t>
            </a:r>
            <a:r>
              <a:rPr lang="zh-CN">
                <a:latin typeface="Songti TC" panose="02010600040101010101" pitchFamily="2" charset="-120"/>
                <a:ea typeface="Songti TC" panose="02010600040101010101" pitchFamily="2" charset="-120"/>
                <a:cs typeface="+mj-lt"/>
              </a:rPr>
              <a:t> </a:t>
            </a:r>
            <a:r>
              <a:rPr lang="en-US">
                <a:latin typeface="Songti TC" panose="02010600040101010101" pitchFamily="2" charset="-120"/>
                <a:ea typeface="Songti TC" panose="02010600040101010101" pitchFamily="2" charset="-120"/>
                <a:cs typeface="+mj-lt"/>
              </a:rPr>
              <a:t>Add</a:t>
            </a:r>
            <a:r>
              <a:rPr lang="zh-CN">
                <a:latin typeface="Songti TC" panose="02010600040101010101" pitchFamily="2" charset="-120"/>
                <a:ea typeface="Songti TC" panose="02010600040101010101" pitchFamily="2" charset="-120"/>
                <a:cs typeface="+mj-lt"/>
              </a:rPr>
              <a:t> </a:t>
            </a:r>
            <a:r>
              <a:rPr lang="en-US">
                <a:latin typeface="Songti TC" panose="02010600040101010101" pitchFamily="2" charset="-120"/>
                <a:ea typeface="Songti TC" panose="02010600040101010101" pitchFamily="2" charset="-120"/>
                <a:cs typeface="+mj-lt"/>
              </a:rPr>
              <a:t>freshness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F21B60-A9BE-3417-8EA4-0AD1399CD2C2}"/>
              </a:ext>
            </a:extLst>
          </p:cNvPr>
          <p:cNvSpPr/>
          <p:nvPr/>
        </p:nvSpPr>
        <p:spPr>
          <a:xfrm>
            <a:off x="1797955" y="3315437"/>
            <a:ext cx="1175382" cy="508916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1">
                <a:solidFill>
                  <a:schemeClr val="bg1"/>
                </a:solidFill>
              </a:rPr>
              <a:t>0000</a:t>
            </a:r>
            <a:endParaRPr lang="en-CN" sz="1351">
              <a:solidFill>
                <a:schemeClr val="bg1"/>
              </a:solidFill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0A0EC0EA-2FCE-2EC6-8865-2B343B772EDE}"/>
              </a:ext>
            </a:extLst>
          </p:cNvPr>
          <p:cNvSpPr txBox="1"/>
          <p:nvPr/>
        </p:nvSpPr>
        <p:spPr>
          <a:xfrm>
            <a:off x="1754551" y="2650668"/>
            <a:ext cx="129534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>
                <a:ea typeface="等线"/>
              </a:rPr>
              <a:t>Plaintext</a:t>
            </a:r>
            <a:endParaRPr lang="en-CN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5F99F1-653F-9D89-32B9-F93ED344CACD}"/>
              </a:ext>
            </a:extLst>
          </p:cNvPr>
          <p:cNvSpPr/>
          <p:nvPr/>
        </p:nvSpPr>
        <p:spPr>
          <a:xfrm>
            <a:off x="3924462" y="3314935"/>
            <a:ext cx="1175382" cy="49754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1">
                <a:solidFill>
                  <a:schemeClr val="bg1"/>
                </a:solidFill>
              </a:rPr>
              <a:t>Cipher</a:t>
            </a:r>
            <a:r>
              <a:rPr lang="en-CN" sz="1351">
                <a:solidFill>
                  <a:schemeClr val="bg1"/>
                </a:solidFill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1331E4-6B9D-3A58-19E6-81E16CBADCDD}"/>
                  </a:ext>
                </a:extLst>
              </p:cNvPr>
              <p:cNvSpPr txBox="1"/>
              <p:nvPr/>
            </p:nvSpPr>
            <p:spPr>
              <a:xfrm>
                <a:off x="2414632" y="7020330"/>
                <a:ext cx="736836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zh-CN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8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𝐶𝑇𝑅</m:t>
                    </m:r>
                    <m:r>
                      <m:rPr>
                        <m:nor/>
                      </m:rPr>
                      <a:rPr lang="en-US" sz="2800"/>
                      <m:t>⊕</m:t>
                    </m:r>
                    <m:r>
                      <a:rPr lang="en-US" altLang="zh-CN" sz="2800" i="1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𝑠𝑃𝐴</m:t>
                        </m:r>
                        <m:r>
                          <a:rPr lang="en-US" altLang="zh-CN" sz="2800" i="1" baseline="-2500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m:rPr>
                        <m:nor/>
                      </m:rPr>
                      <a:rPr lang="en-US" sz="2800"/>
                      <m:t>⊕</m:t>
                    </m:r>
                    <m:r>
                      <a:rPr lang="en-US" altLang="zh-CN" sz="2800" i="1">
                        <a:latin typeface="Cambria Math" panose="02040503050406030204" pitchFamily="18" charset="0"/>
                      </a:rPr>
                      <m:t>𝐸𝑛𝑐</m:t>
                    </m:r>
                  </m:oMath>
                </a14:m>
                <a:r>
                  <a:rPr lang="en-US" altLang="zh-CN" sz="2800"/>
                  <a:t>(</a:t>
                </a:r>
                <a:r>
                  <a:rPr lang="en-US" altLang="zh-CN" sz="2800" err="1"/>
                  <a:t>m</a:t>
                </a:r>
                <a:r>
                  <a:rPr lang="en-US" sz="2800" err="1"/>
                  <a:t>⊕</a:t>
                </a:r>
                <a:r>
                  <a:rPr lang="en-US" altLang="zh-CN" sz="2800" err="1">
                    <a:solidFill>
                      <a:srgbClr val="C00000"/>
                    </a:solidFill>
                  </a:rPr>
                  <a:t>CTR</a:t>
                </a:r>
                <a:r>
                  <a:rPr lang="en-US" sz="2800"/>
                  <a:t>⊕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𝑠𝑃𝐴</m:t>
                        </m:r>
                        <m:r>
                          <a:rPr lang="en-US" altLang="zh-CN" sz="2800" i="1" baseline="-2500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</m:oMath>
                </a14:m>
                <a:r>
                  <a:rPr lang="en-US" altLang="zh-CN" sz="2800"/>
                  <a:t>)</a:t>
                </a:r>
                <a:endParaRPr lang="en-US" sz="280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1331E4-6B9D-3A58-19E6-81E16CBADC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4632" y="7020330"/>
                <a:ext cx="7368360" cy="430887"/>
              </a:xfrm>
              <a:prstGeom prst="rect">
                <a:avLst/>
              </a:prstGeom>
              <a:blipFill>
                <a:blip r:embed="rId4"/>
                <a:stretch>
                  <a:fillRect t="-28571" r="-83" b="-5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53BA1C2E-0253-6C4D-DC04-5C0300801F25}"/>
              </a:ext>
            </a:extLst>
          </p:cNvPr>
          <p:cNvSpPr txBox="1"/>
          <p:nvPr/>
        </p:nvSpPr>
        <p:spPr>
          <a:xfrm>
            <a:off x="789296" y="3382370"/>
            <a:ext cx="90075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Write 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4AB6E21-4B4B-5038-564D-64DF7FDB2F03}"/>
              </a:ext>
            </a:extLst>
          </p:cNvPr>
          <p:cNvSpPr/>
          <p:nvPr/>
        </p:nvSpPr>
        <p:spPr>
          <a:xfrm>
            <a:off x="1797954" y="4100183"/>
            <a:ext cx="1175382" cy="497543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1">
                <a:solidFill>
                  <a:schemeClr val="bg1"/>
                </a:solidFill>
              </a:rPr>
              <a:t>0000</a:t>
            </a:r>
            <a:endParaRPr lang="en-CN" sz="1351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FF4FCE-C3EC-2F1C-6027-263AA6D0F9C8}"/>
              </a:ext>
            </a:extLst>
          </p:cNvPr>
          <p:cNvSpPr txBox="1"/>
          <p:nvPr/>
        </p:nvSpPr>
        <p:spPr>
          <a:xfrm>
            <a:off x="631493" y="3759105"/>
            <a:ext cx="150352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Update CTR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1BA19EC-753E-B07A-3048-82187CEA7AD2}"/>
              </a:ext>
            </a:extLst>
          </p:cNvPr>
          <p:cNvSpPr/>
          <p:nvPr/>
        </p:nvSpPr>
        <p:spPr>
          <a:xfrm>
            <a:off x="3920278" y="4088307"/>
            <a:ext cx="1175382" cy="49754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1350">
                <a:solidFill>
                  <a:schemeClr val="bg1"/>
                </a:solidFill>
                <a:ea typeface="等线"/>
              </a:rPr>
              <a:t>Cipher</a:t>
            </a:r>
            <a:r>
              <a:rPr lang="en-CN" sz="1350">
                <a:solidFill>
                  <a:schemeClr val="bg1"/>
                </a:solidFill>
              </a:rPr>
              <a:t> 2</a:t>
            </a:r>
            <a:endParaRPr lang="en-CN" sz="1351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95D690-0780-6765-C649-B3FE789BD59B}"/>
              </a:ext>
            </a:extLst>
          </p:cNvPr>
          <p:cNvSpPr txBox="1"/>
          <p:nvPr/>
        </p:nvSpPr>
        <p:spPr>
          <a:xfrm>
            <a:off x="3818185" y="2650935"/>
            <a:ext cx="163843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/>
              <a:t>Ciphertext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8A4349-9E5C-5C9F-9E20-F0DFCC4B6539}"/>
              </a:ext>
            </a:extLst>
          </p:cNvPr>
          <p:cNvSpPr txBox="1"/>
          <p:nvPr/>
        </p:nvSpPr>
        <p:spPr>
          <a:xfrm>
            <a:off x="6897583" y="3205890"/>
            <a:ext cx="4483289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/>
              <a:t>Challenges</a:t>
            </a:r>
            <a:endParaRPr lang="en-US" sz="2400"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>
                <a:cs typeface="Calibri"/>
              </a:rPr>
              <a:t>Storage Overhead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cs typeface="Calibri"/>
              </a:rPr>
              <a:t>Performance Overhead</a:t>
            </a:r>
          </a:p>
          <a:p>
            <a:endParaRPr lang="en-US">
              <a:cs typeface="Calibri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D226A1F-F851-43E6-6F9A-8E3DC5873CED}"/>
              </a:ext>
            </a:extLst>
          </p:cNvPr>
          <p:cNvCxnSpPr>
            <a:cxnSpLocks/>
          </p:cNvCxnSpPr>
          <p:nvPr/>
        </p:nvCxnSpPr>
        <p:spPr>
          <a:xfrm flipV="1">
            <a:off x="3209630" y="3550440"/>
            <a:ext cx="436095" cy="3528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2C58FD2-D111-6A01-89BF-8122398541B8}"/>
              </a:ext>
            </a:extLst>
          </p:cNvPr>
          <p:cNvCxnSpPr>
            <a:cxnSpLocks/>
          </p:cNvCxnSpPr>
          <p:nvPr/>
        </p:nvCxnSpPr>
        <p:spPr>
          <a:xfrm flipV="1">
            <a:off x="3209629" y="4329956"/>
            <a:ext cx="436095" cy="3528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92346C1-BD5F-5BFA-16C2-7D4555653E3D}"/>
              </a:ext>
            </a:extLst>
          </p:cNvPr>
          <p:cNvSpPr txBox="1"/>
          <p:nvPr/>
        </p:nvSpPr>
        <p:spPr>
          <a:xfrm>
            <a:off x="789295" y="4153127"/>
            <a:ext cx="90075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Write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FFE6FA-D72A-F211-CCA2-DF705AEBECB3}"/>
              </a:ext>
            </a:extLst>
          </p:cNvPr>
          <p:cNvSpPr txBox="1"/>
          <p:nvPr/>
        </p:nvSpPr>
        <p:spPr>
          <a:xfrm>
            <a:off x="759522" y="1899279"/>
            <a:ext cx="463771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/>
              <a:t>Probabilistic Encryption</a:t>
            </a:r>
            <a:endParaRPr lang="en-US" sz="280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E27D19-4C6D-9942-809D-1E9FCD184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42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17574980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28D0E-A9C9-EC45-9971-3717B72EC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A</a:t>
            </a:r>
            <a:r>
              <a:rPr lang="zh-CN" altLang="en-US"/>
              <a:t> </a:t>
            </a:r>
            <a:r>
              <a:rPr lang="en-US" altLang="zh-CN"/>
              <a:t>General</a:t>
            </a:r>
            <a:r>
              <a:rPr lang="zh-CN" altLang="en-US"/>
              <a:t> </a:t>
            </a:r>
            <a:r>
              <a:rPr lang="en-US" altLang="zh-CN"/>
              <a:t>Ciphertext</a:t>
            </a:r>
            <a:r>
              <a:rPr lang="zh-CN" altLang="en-US"/>
              <a:t> </a:t>
            </a:r>
            <a:r>
              <a:rPr lang="en-US" altLang="zh-CN"/>
              <a:t>Side</a:t>
            </a:r>
            <a:r>
              <a:rPr lang="zh-CN" altLang="en-US"/>
              <a:t> </a:t>
            </a:r>
            <a:r>
              <a:rPr lang="en-US" altLang="zh-CN"/>
              <a:t>Channel</a:t>
            </a:r>
            <a:endParaRPr lang="en-CN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9244FDE-D3AA-E747-BBAE-45323ECF231F}"/>
              </a:ext>
            </a:extLst>
          </p:cNvPr>
          <p:cNvSpPr/>
          <p:nvPr/>
        </p:nvSpPr>
        <p:spPr>
          <a:xfrm>
            <a:off x="401619" y="4179687"/>
            <a:ext cx="8937667" cy="122354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CN" sz="2000" b="1">
                <a:solidFill>
                  <a:srgbClr val="FF0000"/>
                </a:solidFill>
                <a:ea typeface="等线"/>
              </a:rPr>
              <a:t>=&gt; SGX on Ice Lake, TDX and CCA all use deterministic memory encryption</a:t>
            </a:r>
            <a:endParaRPr lang="en-US" sz="2000">
              <a:solidFill>
                <a:srgbClr val="FF0000"/>
              </a:solidFill>
              <a:cs typeface="Calibri"/>
            </a:endParaRPr>
          </a:p>
          <a:p>
            <a:pPr marL="285115" indent="-285115">
              <a:buFont typeface="Arial" panose="020B0604020202020204" pitchFamily="34" charset="0"/>
              <a:buChar char="•"/>
            </a:pPr>
            <a:endParaRPr lang="en-US" altLang="zh-CN" sz="1351" b="1">
              <a:cs typeface="Calibri" panose="020F0502020204030204"/>
            </a:endParaRPr>
          </a:p>
          <a:p>
            <a:pPr marL="285115" indent="-285115">
              <a:buFont typeface="Arial" panose="020B0604020202020204" pitchFamily="34" charset="0"/>
              <a:buChar char="•"/>
            </a:pPr>
            <a:r>
              <a:rPr lang="en-US" altLang="zh-CN" sz="2000">
                <a:ea typeface="等线"/>
              </a:rPr>
              <a:t>SGX and TDX prevent software</a:t>
            </a:r>
            <a:r>
              <a:rPr lang="zh-CN" altLang="en-US" sz="2000">
                <a:ea typeface="等线"/>
              </a:rPr>
              <a:t> access to ciphertext </a:t>
            </a:r>
            <a:r>
              <a:rPr lang="en-US" altLang="zh-CN" sz="2000">
                <a:ea typeface="等线"/>
              </a:rPr>
              <a:t>at</a:t>
            </a:r>
            <a:r>
              <a:rPr lang="zh-CN" altLang="en-US" sz="2000">
                <a:ea typeface="等线"/>
              </a:rPr>
              <a:t> </a:t>
            </a:r>
            <a:r>
              <a:rPr lang="en-US" altLang="zh-CN" sz="2000">
                <a:ea typeface="等线"/>
              </a:rPr>
              <a:t>some</a:t>
            </a:r>
            <a:r>
              <a:rPr lang="zh-CN" altLang="en-US" sz="2000">
                <a:ea typeface="等线"/>
              </a:rPr>
              <a:t> </a:t>
            </a:r>
            <a:r>
              <a:rPr lang="en-US" altLang="zh-CN" sz="2000">
                <a:ea typeface="等线"/>
              </a:rPr>
              <a:t>performance</a:t>
            </a:r>
            <a:r>
              <a:rPr lang="zh-CN" altLang="en-US" sz="2000">
                <a:ea typeface="等线"/>
              </a:rPr>
              <a:t> </a:t>
            </a:r>
            <a:r>
              <a:rPr lang="en-US" altLang="zh-CN" sz="2000">
                <a:ea typeface="等线"/>
              </a:rPr>
              <a:t>cost</a:t>
            </a:r>
          </a:p>
          <a:p>
            <a:pPr marL="285115" indent="-285115">
              <a:buFont typeface="Arial" panose="020B0604020202020204" pitchFamily="34" charset="0"/>
              <a:buChar char="•"/>
            </a:pPr>
            <a:r>
              <a:rPr lang="zh-CN" altLang="en-US" sz="2000">
                <a:ea typeface="等线"/>
              </a:rPr>
              <a:t>Physical channels like bus intercept remain open</a:t>
            </a:r>
            <a:endParaRPr lang="zh-CN" altLang="en-US" sz="2000">
              <a:ea typeface="等线"/>
              <a:cs typeface="Calibri"/>
            </a:endParaRPr>
          </a:p>
        </p:txBody>
      </p:sp>
      <p:pic>
        <p:nvPicPr>
          <p:cNvPr id="3" name="Picture 3" descr="Table&#10;&#10;Description automatically generated">
            <a:extLst>
              <a:ext uri="{FF2B5EF4-FFF2-40B4-BE49-F238E27FC236}">
                <a16:creationId xmlns:a16="http://schemas.microsoft.com/office/drawing/2014/main" id="{DF938DD8-2534-88DA-CD87-846E90CB23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733" y="2342616"/>
            <a:ext cx="11209866" cy="142017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B3A77-0201-5D4C-9CE9-0DFACCE6C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43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12286259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28D0E-A9C9-EC45-9971-3717B72EC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Songti TC" panose="02010600040101010101" pitchFamily="2" charset="-120"/>
                <a:ea typeface="Songti TC" panose="02010600040101010101" pitchFamily="2" charset="-120"/>
              </a:rPr>
              <a:t>A</a:t>
            </a:r>
            <a:r>
              <a:rPr lang="zh-CN" altLang="en-US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>
                <a:latin typeface="Songti TC" panose="02010600040101010101" pitchFamily="2" charset="-120"/>
                <a:ea typeface="Songti TC" panose="02010600040101010101" pitchFamily="2" charset="-120"/>
              </a:rPr>
              <a:t>General</a:t>
            </a:r>
            <a:r>
              <a:rPr lang="zh-CN" altLang="en-US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>
                <a:latin typeface="Songti TC" panose="02010600040101010101" pitchFamily="2" charset="-120"/>
                <a:ea typeface="Songti TC" panose="02010600040101010101" pitchFamily="2" charset="-120"/>
              </a:rPr>
              <a:t>Ciphertext</a:t>
            </a:r>
            <a:r>
              <a:rPr lang="zh-CN" altLang="en-US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>
                <a:latin typeface="Songti TC" panose="02010600040101010101" pitchFamily="2" charset="-120"/>
                <a:ea typeface="Songti TC" panose="02010600040101010101" pitchFamily="2" charset="-120"/>
              </a:rPr>
              <a:t>Side</a:t>
            </a:r>
            <a:r>
              <a:rPr lang="zh-CN" altLang="en-US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>
                <a:latin typeface="Songti TC" panose="02010600040101010101" pitchFamily="2" charset="-120"/>
                <a:ea typeface="Songti TC" panose="02010600040101010101" pitchFamily="2" charset="-120"/>
              </a:rPr>
              <a:t>Channel</a:t>
            </a:r>
            <a:endParaRPr lang="en-CN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9CC9B92-E53F-356C-0EB6-CE5BAE4EA6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040974"/>
              </p:ext>
            </p:extLst>
          </p:nvPr>
        </p:nvGraphicFramePr>
        <p:xfrm>
          <a:off x="1031487" y="1681975"/>
          <a:ext cx="10305971" cy="3445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5323">
                  <a:extLst>
                    <a:ext uri="{9D8B030D-6E8A-4147-A177-3AD203B41FA5}">
                      <a16:colId xmlns:a16="http://schemas.microsoft.com/office/drawing/2014/main" val="1104517700"/>
                    </a:ext>
                  </a:extLst>
                </a:gridCol>
                <a:gridCol w="2836484">
                  <a:extLst>
                    <a:ext uri="{9D8B030D-6E8A-4147-A177-3AD203B41FA5}">
                      <a16:colId xmlns:a16="http://schemas.microsoft.com/office/drawing/2014/main" val="1665652992"/>
                    </a:ext>
                  </a:extLst>
                </a:gridCol>
                <a:gridCol w="4034164">
                  <a:extLst>
                    <a:ext uri="{9D8B030D-6E8A-4147-A177-3AD203B41FA5}">
                      <a16:colId xmlns:a16="http://schemas.microsoft.com/office/drawing/2014/main" val="3860746189"/>
                    </a:ext>
                  </a:extLst>
                </a:gridCol>
              </a:tblGrid>
              <a:tr h="57422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/>
                        <a:t>Name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Max Size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Encryption Mode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3264205"/>
                  </a:ext>
                </a:extLst>
              </a:tr>
              <a:tr h="57422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0">
                          <a:solidFill>
                            <a:schemeClr val="tx1"/>
                          </a:solidFill>
                        </a:rPr>
                        <a:t>Intel SGX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256 MB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0">
                          <a:solidFill>
                            <a:schemeClr val="tx1"/>
                          </a:solidFill>
                        </a:rPr>
                        <a:t>AES-CTR + Integrity + Freshness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3929736"/>
                  </a:ext>
                </a:extLst>
              </a:tr>
              <a:tr h="57422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0">
                          <a:solidFill>
                            <a:schemeClr val="tx1"/>
                          </a:solidFill>
                        </a:rPr>
                        <a:t>AMD SEV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No limit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XEX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1201492"/>
                  </a:ext>
                </a:extLst>
              </a:tr>
              <a:tr h="574223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Intel SGX on Ice Lake SP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 Up to 1 TB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XEX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3653557"/>
                  </a:ext>
                </a:extLst>
              </a:tr>
              <a:tr h="574223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Intel TDX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No limit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XTS 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+ Integrity</a:t>
                      </a:r>
                      <a:endParaRPr lang="en-US" sz="1800" b="0" i="0" u="none" strike="noStrike" noProof="0">
                        <a:latin typeface="Calibri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9718515"/>
                  </a:ext>
                </a:extLst>
              </a:tr>
              <a:tr h="57422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0">
                          <a:solidFill>
                            <a:schemeClr val="tx1"/>
                          </a:solidFill>
                        </a:rPr>
                        <a:t>ARM CCA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0">
                          <a:solidFill>
                            <a:schemeClr val="tx1"/>
                          </a:solidFill>
                        </a:rPr>
                        <a:t>No limit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0">
                          <a:solidFill>
                            <a:schemeClr val="tx1"/>
                          </a:solidFill>
                        </a:rPr>
                        <a:t>XTS or QARMA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3163642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B2CABB-C3E9-8249-B8EC-8486532C6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44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0251111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28D0E-A9C9-EC45-9971-3717B72EC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Songti TC" panose="02010600040101010101" pitchFamily="2" charset="-120"/>
                <a:ea typeface="Songti TC" panose="02010600040101010101" pitchFamily="2" charset="-120"/>
              </a:rPr>
              <a:t>A</a:t>
            </a:r>
            <a:r>
              <a:rPr lang="zh-CN" altLang="en-US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>
                <a:latin typeface="Songti TC" panose="02010600040101010101" pitchFamily="2" charset="-120"/>
                <a:ea typeface="Songti TC" panose="02010600040101010101" pitchFamily="2" charset="-120"/>
              </a:rPr>
              <a:t>General</a:t>
            </a:r>
            <a:r>
              <a:rPr lang="zh-CN" altLang="en-US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>
                <a:latin typeface="Songti TC" panose="02010600040101010101" pitchFamily="2" charset="-120"/>
                <a:ea typeface="Songti TC" panose="02010600040101010101" pitchFamily="2" charset="-120"/>
              </a:rPr>
              <a:t>Ciphertext</a:t>
            </a:r>
            <a:r>
              <a:rPr lang="zh-CN" altLang="en-US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>
                <a:latin typeface="Songti TC" panose="02010600040101010101" pitchFamily="2" charset="-120"/>
                <a:ea typeface="Songti TC" panose="02010600040101010101" pitchFamily="2" charset="-120"/>
              </a:rPr>
              <a:t>Side</a:t>
            </a:r>
            <a:r>
              <a:rPr lang="zh-CN" altLang="en-US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>
                <a:latin typeface="Songti TC" panose="02010600040101010101" pitchFamily="2" charset="-120"/>
                <a:ea typeface="Songti TC" panose="02010600040101010101" pitchFamily="2" charset="-120"/>
              </a:rPr>
              <a:t>Channel</a:t>
            </a:r>
            <a:endParaRPr lang="en-CN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9244FDE-D3AA-E747-BBAE-45323ECF231F}"/>
              </a:ext>
            </a:extLst>
          </p:cNvPr>
          <p:cNvSpPr/>
          <p:nvPr/>
        </p:nvSpPr>
        <p:spPr>
          <a:xfrm>
            <a:off x="838375" y="6939614"/>
            <a:ext cx="8937667" cy="122354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CN" sz="2000" b="1">
                <a:solidFill>
                  <a:srgbClr val="FF0000"/>
                </a:solidFill>
                <a:ea typeface="等线"/>
              </a:rPr>
              <a:t>=&gt; SGX on Ice Lake, TDX and CCA all use deterministic memory encryption</a:t>
            </a:r>
            <a:endParaRPr lang="en-US" sz="2000">
              <a:solidFill>
                <a:srgbClr val="FF0000"/>
              </a:solidFill>
              <a:cs typeface="Calibri"/>
            </a:endParaRPr>
          </a:p>
          <a:p>
            <a:pPr marL="285115" indent="-285115">
              <a:buFont typeface="Arial" panose="020B0604020202020204" pitchFamily="34" charset="0"/>
              <a:buChar char="•"/>
            </a:pPr>
            <a:endParaRPr lang="en-US" altLang="zh-CN" sz="1351" b="1">
              <a:cs typeface="Calibri" panose="020F0502020204030204"/>
            </a:endParaRPr>
          </a:p>
          <a:p>
            <a:pPr marL="285115" indent="-285115">
              <a:buFont typeface="Arial" panose="020B0604020202020204" pitchFamily="34" charset="0"/>
              <a:buChar char="•"/>
            </a:pPr>
            <a:r>
              <a:rPr lang="en-US" altLang="zh-CN" sz="2000">
                <a:ea typeface="等线"/>
              </a:rPr>
              <a:t>SGX and TDX prevent software</a:t>
            </a:r>
            <a:r>
              <a:rPr lang="zh-CN" altLang="en-US" sz="2000">
                <a:ea typeface="等线"/>
              </a:rPr>
              <a:t> access to ciphertext </a:t>
            </a:r>
            <a:r>
              <a:rPr lang="en-US" altLang="zh-CN" sz="2000">
                <a:ea typeface="等线"/>
              </a:rPr>
              <a:t>at</a:t>
            </a:r>
            <a:r>
              <a:rPr lang="zh-CN" altLang="en-US" sz="2000">
                <a:ea typeface="等线"/>
              </a:rPr>
              <a:t> </a:t>
            </a:r>
            <a:r>
              <a:rPr lang="en-US" altLang="zh-CN" sz="2000">
                <a:ea typeface="等线"/>
              </a:rPr>
              <a:t>some</a:t>
            </a:r>
            <a:r>
              <a:rPr lang="zh-CN" altLang="en-US" sz="2000">
                <a:ea typeface="等线"/>
              </a:rPr>
              <a:t> </a:t>
            </a:r>
            <a:r>
              <a:rPr lang="en-US" altLang="zh-CN" sz="2000">
                <a:ea typeface="等线"/>
              </a:rPr>
              <a:t>performance</a:t>
            </a:r>
            <a:r>
              <a:rPr lang="zh-CN" altLang="en-US" sz="2000">
                <a:ea typeface="等线"/>
              </a:rPr>
              <a:t> </a:t>
            </a:r>
            <a:r>
              <a:rPr lang="en-US" altLang="zh-CN" sz="2000">
                <a:ea typeface="等线"/>
              </a:rPr>
              <a:t>cost</a:t>
            </a:r>
          </a:p>
          <a:p>
            <a:pPr marL="285115" indent="-285115">
              <a:buFont typeface="Arial" panose="020B0604020202020204" pitchFamily="34" charset="0"/>
              <a:buChar char="•"/>
            </a:pPr>
            <a:r>
              <a:rPr lang="zh-CN" altLang="en-US" sz="2000">
                <a:ea typeface="等线"/>
              </a:rPr>
              <a:t>Physical channels like bus intercept remain open</a:t>
            </a:r>
            <a:endParaRPr lang="zh-CN" altLang="en-US" sz="2000">
              <a:ea typeface="等线"/>
              <a:cs typeface="Calibri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E9FC9FD-0D45-2CB5-12FF-C9B6B542BA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4353985"/>
              </p:ext>
            </p:extLst>
          </p:nvPr>
        </p:nvGraphicFramePr>
        <p:xfrm>
          <a:off x="1031487" y="1681975"/>
          <a:ext cx="10305964" cy="36429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839">
                  <a:extLst>
                    <a:ext uri="{9D8B030D-6E8A-4147-A177-3AD203B41FA5}">
                      <a16:colId xmlns:a16="http://schemas.microsoft.com/office/drawing/2014/main" val="1104517700"/>
                    </a:ext>
                  </a:extLst>
                </a:gridCol>
                <a:gridCol w="1590956">
                  <a:extLst>
                    <a:ext uri="{9D8B030D-6E8A-4147-A177-3AD203B41FA5}">
                      <a16:colId xmlns:a16="http://schemas.microsoft.com/office/drawing/2014/main" val="1665652992"/>
                    </a:ext>
                  </a:extLst>
                </a:gridCol>
                <a:gridCol w="2262723">
                  <a:extLst>
                    <a:ext uri="{9D8B030D-6E8A-4147-A177-3AD203B41FA5}">
                      <a16:colId xmlns:a16="http://schemas.microsoft.com/office/drawing/2014/main" val="3860746189"/>
                    </a:ext>
                  </a:extLst>
                </a:gridCol>
                <a:gridCol w="2262723">
                  <a:extLst>
                    <a:ext uri="{9D8B030D-6E8A-4147-A177-3AD203B41FA5}">
                      <a16:colId xmlns:a16="http://schemas.microsoft.com/office/drawing/2014/main" val="492540165"/>
                    </a:ext>
                  </a:extLst>
                </a:gridCol>
                <a:gridCol w="2262723">
                  <a:extLst>
                    <a:ext uri="{9D8B030D-6E8A-4147-A177-3AD203B41FA5}">
                      <a16:colId xmlns:a16="http://schemas.microsoft.com/office/drawing/2014/main" val="1124063680"/>
                    </a:ext>
                  </a:extLst>
                </a:gridCol>
              </a:tblGrid>
              <a:tr h="57422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Name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Max Size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Encryption Mode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Vulnerable to software access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noProof="0">
                          <a:latin typeface="Calibri"/>
                        </a:rPr>
                        <a:t>Vulnerable to physical access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3264205"/>
                  </a:ext>
                </a:extLst>
              </a:tr>
              <a:tr h="57422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Intel SGX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256 MB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AES-CTR + Integrity + Freshness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/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3929736"/>
                  </a:ext>
                </a:extLst>
              </a:tr>
              <a:tr h="57422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AMD SEV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No limit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XEX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1201492"/>
                  </a:ext>
                </a:extLst>
              </a:tr>
              <a:tr h="574223">
                <a:tc>
                  <a:txBody>
                    <a:bodyPr/>
                    <a:lstStyle/>
                    <a:p>
                      <a:pPr lvl="0"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Intel SGX on Ice Lake SP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 Up to 1 TB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XEX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/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3653557"/>
                  </a:ext>
                </a:extLst>
              </a:tr>
              <a:tr h="574223">
                <a:tc>
                  <a:txBody>
                    <a:bodyPr/>
                    <a:lstStyle/>
                    <a:p>
                      <a:pPr lvl="0"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Intel TDX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No limit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XTS + Integrity</a:t>
                      </a:r>
                      <a:endParaRPr lang="en-US" sz="1800" b="0" i="0" u="none" strike="noStrike" noProof="0">
                        <a:latin typeface="Calibri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9718515"/>
                  </a:ext>
                </a:extLst>
              </a:tr>
              <a:tr h="57422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ARM CCA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No limit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XTS or QARMA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3163642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7421E2C1-18E5-4E09-F696-06012A39A5B4}"/>
              </a:ext>
            </a:extLst>
          </p:cNvPr>
          <p:cNvSpPr/>
          <p:nvPr/>
        </p:nvSpPr>
        <p:spPr>
          <a:xfrm>
            <a:off x="6818333" y="3525032"/>
            <a:ext cx="2244246" cy="11899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A69A8-5C20-7F46-800B-6934F4D8F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45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2833735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28D0E-A9C9-EC45-9971-3717B72EC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Songti TC" panose="02010600040101010101" pitchFamily="2" charset="-120"/>
                <a:ea typeface="Songti TC" panose="02010600040101010101" pitchFamily="2" charset="-120"/>
              </a:rPr>
              <a:t>A</a:t>
            </a:r>
            <a:r>
              <a:rPr lang="zh-CN" altLang="en-US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>
                <a:latin typeface="Songti TC" panose="02010600040101010101" pitchFamily="2" charset="-120"/>
                <a:ea typeface="Songti TC" panose="02010600040101010101" pitchFamily="2" charset="-120"/>
              </a:rPr>
              <a:t>General</a:t>
            </a:r>
            <a:r>
              <a:rPr lang="zh-CN" altLang="en-US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>
                <a:latin typeface="Songti TC" panose="02010600040101010101" pitchFamily="2" charset="-120"/>
                <a:ea typeface="Songti TC" panose="02010600040101010101" pitchFamily="2" charset="-120"/>
              </a:rPr>
              <a:t>Ciphertext</a:t>
            </a:r>
            <a:r>
              <a:rPr lang="zh-CN" altLang="en-US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>
                <a:latin typeface="Songti TC" panose="02010600040101010101" pitchFamily="2" charset="-120"/>
                <a:ea typeface="Songti TC" panose="02010600040101010101" pitchFamily="2" charset="-120"/>
              </a:rPr>
              <a:t>Side</a:t>
            </a:r>
            <a:r>
              <a:rPr lang="zh-CN" altLang="en-US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>
                <a:latin typeface="Songti TC" panose="02010600040101010101" pitchFamily="2" charset="-120"/>
                <a:ea typeface="Songti TC" panose="02010600040101010101" pitchFamily="2" charset="-120"/>
              </a:rPr>
              <a:t>Channel</a:t>
            </a:r>
            <a:endParaRPr lang="en-CN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9244FDE-D3AA-E747-BBAE-45323ECF231F}"/>
              </a:ext>
            </a:extLst>
          </p:cNvPr>
          <p:cNvSpPr/>
          <p:nvPr/>
        </p:nvSpPr>
        <p:spPr>
          <a:xfrm>
            <a:off x="838375" y="6939614"/>
            <a:ext cx="8937667" cy="122354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CN" sz="2000" b="1">
                <a:solidFill>
                  <a:srgbClr val="FF0000"/>
                </a:solidFill>
                <a:ea typeface="等线"/>
              </a:rPr>
              <a:t>=&gt; SGX on Ice Lake, TDX and CCA all use deterministic memory encryption</a:t>
            </a:r>
            <a:endParaRPr lang="en-US" sz="2000">
              <a:solidFill>
                <a:srgbClr val="FF0000"/>
              </a:solidFill>
              <a:cs typeface="Calibri"/>
            </a:endParaRPr>
          </a:p>
          <a:p>
            <a:pPr marL="285115" indent="-285115">
              <a:buFont typeface="Arial" panose="020B0604020202020204" pitchFamily="34" charset="0"/>
              <a:buChar char="•"/>
            </a:pPr>
            <a:endParaRPr lang="en-US" altLang="zh-CN" sz="1351" b="1">
              <a:cs typeface="Calibri" panose="020F0502020204030204"/>
            </a:endParaRPr>
          </a:p>
          <a:p>
            <a:pPr marL="285115" indent="-285115">
              <a:buFont typeface="Arial" panose="020B0604020202020204" pitchFamily="34" charset="0"/>
              <a:buChar char="•"/>
            </a:pPr>
            <a:r>
              <a:rPr lang="en-US" altLang="zh-CN" sz="2000">
                <a:ea typeface="等线"/>
              </a:rPr>
              <a:t>SGX and TDX prevent software</a:t>
            </a:r>
            <a:r>
              <a:rPr lang="zh-CN" altLang="en-US" sz="2000">
                <a:ea typeface="等线"/>
              </a:rPr>
              <a:t> access to ciphertext </a:t>
            </a:r>
            <a:r>
              <a:rPr lang="en-US" altLang="zh-CN" sz="2000">
                <a:ea typeface="等线"/>
              </a:rPr>
              <a:t>at</a:t>
            </a:r>
            <a:r>
              <a:rPr lang="zh-CN" altLang="en-US" sz="2000">
                <a:ea typeface="等线"/>
              </a:rPr>
              <a:t> </a:t>
            </a:r>
            <a:r>
              <a:rPr lang="en-US" altLang="zh-CN" sz="2000">
                <a:ea typeface="等线"/>
              </a:rPr>
              <a:t>some</a:t>
            </a:r>
            <a:r>
              <a:rPr lang="zh-CN" altLang="en-US" sz="2000">
                <a:ea typeface="等线"/>
              </a:rPr>
              <a:t> </a:t>
            </a:r>
            <a:r>
              <a:rPr lang="en-US" altLang="zh-CN" sz="2000">
                <a:ea typeface="等线"/>
              </a:rPr>
              <a:t>performance</a:t>
            </a:r>
            <a:r>
              <a:rPr lang="zh-CN" altLang="en-US" sz="2000">
                <a:ea typeface="等线"/>
              </a:rPr>
              <a:t> </a:t>
            </a:r>
            <a:r>
              <a:rPr lang="en-US" altLang="zh-CN" sz="2000">
                <a:ea typeface="等线"/>
              </a:rPr>
              <a:t>cost</a:t>
            </a:r>
          </a:p>
          <a:p>
            <a:pPr marL="285115" indent="-285115">
              <a:buFont typeface="Arial" panose="020B0604020202020204" pitchFamily="34" charset="0"/>
              <a:buChar char="•"/>
            </a:pPr>
            <a:r>
              <a:rPr lang="zh-CN" altLang="en-US" sz="2000">
                <a:ea typeface="等线"/>
              </a:rPr>
              <a:t>Physical channels like bus intercept remain open</a:t>
            </a:r>
            <a:endParaRPr lang="zh-CN" altLang="en-US" sz="2000">
              <a:ea typeface="等线"/>
              <a:cs typeface="Calibri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E9FC9FD-0D45-2CB5-12FF-C9B6B542BA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168180"/>
              </p:ext>
            </p:extLst>
          </p:nvPr>
        </p:nvGraphicFramePr>
        <p:xfrm>
          <a:off x="1031487" y="1681975"/>
          <a:ext cx="10305964" cy="36429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839">
                  <a:extLst>
                    <a:ext uri="{9D8B030D-6E8A-4147-A177-3AD203B41FA5}">
                      <a16:colId xmlns:a16="http://schemas.microsoft.com/office/drawing/2014/main" val="1104517700"/>
                    </a:ext>
                  </a:extLst>
                </a:gridCol>
                <a:gridCol w="1590956">
                  <a:extLst>
                    <a:ext uri="{9D8B030D-6E8A-4147-A177-3AD203B41FA5}">
                      <a16:colId xmlns:a16="http://schemas.microsoft.com/office/drawing/2014/main" val="1665652992"/>
                    </a:ext>
                  </a:extLst>
                </a:gridCol>
                <a:gridCol w="2262723">
                  <a:extLst>
                    <a:ext uri="{9D8B030D-6E8A-4147-A177-3AD203B41FA5}">
                      <a16:colId xmlns:a16="http://schemas.microsoft.com/office/drawing/2014/main" val="3860746189"/>
                    </a:ext>
                  </a:extLst>
                </a:gridCol>
                <a:gridCol w="2262723">
                  <a:extLst>
                    <a:ext uri="{9D8B030D-6E8A-4147-A177-3AD203B41FA5}">
                      <a16:colId xmlns:a16="http://schemas.microsoft.com/office/drawing/2014/main" val="492540165"/>
                    </a:ext>
                  </a:extLst>
                </a:gridCol>
                <a:gridCol w="2262723">
                  <a:extLst>
                    <a:ext uri="{9D8B030D-6E8A-4147-A177-3AD203B41FA5}">
                      <a16:colId xmlns:a16="http://schemas.microsoft.com/office/drawing/2014/main" val="1124063680"/>
                    </a:ext>
                  </a:extLst>
                </a:gridCol>
              </a:tblGrid>
              <a:tr h="57422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Name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Max Size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Encryption Mode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Vulnerable to software access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noProof="0">
                          <a:latin typeface="Calibri"/>
                        </a:rPr>
                        <a:t>Vulnerable to physical access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3264205"/>
                  </a:ext>
                </a:extLst>
              </a:tr>
              <a:tr h="57422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Intel SGX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256 MB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AES-CTR + Integrity + Freshness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/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3929736"/>
                  </a:ext>
                </a:extLst>
              </a:tr>
              <a:tr h="57422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AMD SEV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No limit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XEX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1201492"/>
                  </a:ext>
                </a:extLst>
              </a:tr>
              <a:tr h="574223">
                <a:tc>
                  <a:txBody>
                    <a:bodyPr/>
                    <a:lstStyle/>
                    <a:p>
                      <a:pPr lvl="0"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Intel SGX on Ice Lake SP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 Up to 1 TB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XEX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/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3653557"/>
                  </a:ext>
                </a:extLst>
              </a:tr>
              <a:tr h="574223">
                <a:tc>
                  <a:txBody>
                    <a:bodyPr/>
                    <a:lstStyle/>
                    <a:p>
                      <a:pPr lvl="0"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Intel TDX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No limit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XTS + Integrity</a:t>
                      </a:r>
                      <a:endParaRPr lang="en-US" sz="1800" b="0" i="0" u="none" strike="noStrike" noProof="0">
                        <a:latin typeface="Calibri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9718515"/>
                  </a:ext>
                </a:extLst>
              </a:tr>
              <a:tr h="57422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ARM CCA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No limit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XTS or QARMA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3163642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7D791FF6-BCC6-C1F6-3522-FD4827337C1D}"/>
              </a:ext>
            </a:extLst>
          </p:cNvPr>
          <p:cNvSpPr/>
          <p:nvPr/>
        </p:nvSpPr>
        <p:spPr>
          <a:xfrm>
            <a:off x="9077092" y="2971800"/>
            <a:ext cx="2248828" cy="23696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286C6-719F-E843-A796-6645B6AE4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46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7248402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B4D15A6E-C7B7-A04B-91AD-FDB96983D5C4}"/>
              </a:ext>
            </a:extLst>
          </p:cNvPr>
          <p:cNvCxnSpPr>
            <a:cxnSpLocks/>
          </p:cNvCxnSpPr>
          <p:nvPr/>
        </p:nvCxnSpPr>
        <p:spPr>
          <a:xfrm flipH="1">
            <a:off x="3756841" y="3462983"/>
            <a:ext cx="1136011" cy="0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6" name="Group">
            <a:extLst>
              <a:ext uri="{FF2B5EF4-FFF2-40B4-BE49-F238E27FC236}">
                <a16:creationId xmlns:a16="http://schemas.microsoft.com/office/drawing/2014/main" id="{18117352-27C3-894C-9D23-63E0F0D2DC02}"/>
              </a:ext>
            </a:extLst>
          </p:cNvPr>
          <p:cNvGrpSpPr/>
          <p:nvPr/>
        </p:nvGrpSpPr>
        <p:grpSpPr>
          <a:xfrm>
            <a:off x="4091473" y="3701272"/>
            <a:ext cx="466745" cy="473475"/>
            <a:chOff x="6729" y="0"/>
            <a:chExt cx="933488" cy="946947"/>
          </a:xfrm>
        </p:grpSpPr>
        <p:sp>
          <p:nvSpPr>
            <p:cNvPr id="117" name="Straight Arrow Connector 116">
              <a:extLst>
                <a:ext uri="{FF2B5EF4-FFF2-40B4-BE49-F238E27FC236}">
                  <a16:creationId xmlns:a16="http://schemas.microsoft.com/office/drawing/2014/main" id="{48A81D74-8E48-D84D-9860-122068036F0C}"/>
                </a:ext>
              </a:extLst>
            </p:cNvPr>
            <p:cNvSpPr/>
            <p:nvPr/>
          </p:nvSpPr>
          <p:spPr>
            <a:xfrm>
              <a:off x="6729" y="0"/>
              <a:ext cx="933489" cy="946948"/>
            </a:xfrm>
            <a:prstGeom prst="line">
              <a:avLst/>
            </a:prstGeom>
            <a:noFill/>
            <a:ln w="190500" cap="flat">
              <a:solidFill>
                <a:srgbClr val="C82506"/>
              </a:solidFill>
              <a:prstDash val="solid"/>
              <a:miter lim="800000"/>
            </a:ln>
            <a:effectLst/>
          </p:spPr>
          <p:txBody>
            <a:bodyPr wrap="square" lIns="64293" tIns="64293" rIns="64293" bIns="64293" numCol="1" anchor="t">
              <a:noAutofit/>
            </a:bodyPr>
            <a:lstStyle/>
            <a:p>
              <a:pPr defTabSz="1285843">
                <a:defRPr sz="2400"/>
              </a:pPr>
              <a:endParaRPr sz="2400"/>
            </a:p>
          </p:txBody>
        </p:sp>
        <p:sp>
          <p:nvSpPr>
            <p:cNvPr id="118" name="Straight Arrow Connector 116">
              <a:extLst>
                <a:ext uri="{FF2B5EF4-FFF2-40B4-BE49-F238E27FC236}">
                  <a16:creationId xmlns:a16="http://schemas.microsoft.com/office/drawing/2014/main" id="{F60F87D4-2248-174D-B86D-7116BE49F24E}"/>
                </a:ext>
              </a:extLst>
            </p:cNvPr>
            <p:cNvSpPr/>
            <p:nvPr/>
          </p:nvSpPr>
          <p:spPr>
            <a:xfrm flipV="1">
              <a:off x="30119" y="23726"/>
              <a:ext cx="886710" cy="899495"/>
            </a:xfrm>
            <a:prstGeom prst="line">
              <a:avLst/>
            </a:prstGeom>
            <a:noFill/>
            <a:ln w="190500" cap="flat">
              <a:solidFill>
                <a:srgbClr val="C82506"/>
              </a:solidFill>
              <a:prstDash val="solid"/>
              <a:miter lim="800000"/>
            </a:ln>
            <a:effectLst/>
          </p:spPr>
          <p:txBody>
            <a:bodyPr wrap="square" lIns="64293" tIns="64293" rIns="64293" bIns="64293" numCol="1" anchor="t">
              <a:noAutofit/>
            </a:bodyPr>
            <a:lstStyle/>
            <a:p>
              <a:pPr defTabSz="1285843">
                <a:defRPr sz="2400"/>
              </a:pPr>
              <a:endParaRPr sz="240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F8B29F7-8D1D-9E41-9DAB-802DF13C6AC7}"/>
              </a:ext>
            </a:extLst>
          </p:cNvPr>
          <p:cNvGrpSpPr/>
          <p:nvPr/>
        </p:nvGrpSpPr>
        <p:grpSpPr>
          <a:xfrm>
            <a:off x="5158501" y="1581948"/>
            <a:ext cx="3035975" cy="4021603"/>
            <a:chOff x="3147342" y="2321997"/>
            <a:chExt cx="3035974" cy="4021602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C9DF493-8416-C34C-8D01-E57565C209D8}"/>
                </a:ext>
              </a:extLst>
            </p:cNvPr>
            <p:cNvSpPr/>
            <p:nvPr/>
          </p:nvSpPr>
          <p:spPr>
            <a:xfrm>
              <a:off x="4085572" y="2860805"/>
              <a:ext cx="1869142" cy="49754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51">
                  <a:solidFill>
                    <a:schemeClr val="bg1"/>
                  </a:solidFill>
                </a:rPr>
                <a:t>Cipher</a:t>
              </a:r>
              <a:r>
                <a:rPr lang="en-CN" sz="1351">
                  <a:solidFill>
                    <a:schemeClr val="bg1"/>
                  </a:solidFill>
                </a:rPr>
                <a:t> 1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0E2D14A-3BA2-3B45-A33F-0EB91243ABF0}"/>
                </a:ext>
              </a:extLst>
            </p:cNvPr>
            <p:cNvSpPr/>
            <p:nvPr/>
          </p:nvSpPr>
          <p:spPr>
            <a:xfrm>
              <a:off x="4085572" y="3358347"/>
              <a:ext cx="1869142" cy="49754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51">
                  <a:solidFill>
                    <a:schemeClr val="bg1"/>
                  </a:solidFill>
                </a:rPr>
                <a:t>Cipher</a:t>
              </a:r>
              <a:r>
                <a:rPr lang="en-CN" sz="1351">
                  <a:solidFill>
                    <a:schemeClr val="bg1"/>
                  </a:solidFill>
                </a:rPr>
                <a:t> </a:t>
              </a:r>
              <a:r>
                <a:rPr lang="en-US" altLang="zh-CN" sz="1351">
                  <a:solidFill>
                    <a:schemeClr val="bg1"/>
                  </a:solidFill>
                </a:rPr>
                <a:t>2</a:t>
              </a:r>
              <a:endParaRPr lang="en-CN" sz="1351">
                <a:solidFill>
                  <a:schemeClr val="bg1"/>
                </a:solidFill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6F9928F-51FB-044D-A079-C2B588E0E64E}"/>
                </a:ext>
              </a:extLst>
            </p:cNvPr>
            <p:cNvSpPr/>
            <p:nvPr/>
          </p:nvSpPr>
          <p:spPr>
            <a:xfrm>
              <a:off x="4085572" y="3855889"/>
              <a:ext cx="1869142" cy="49754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51">
                  <a:solidFill>
                    <a:schemeClr val="bg1"/>
                  </a:solidFill>
                </a:rPr>
                <a:t>Cipher</a:t>
              </a:r>
              <a:r>
                <a:rPr lang="en-CN" sz="1351">
                  <a:solidFill>
                    <a:schemeClr val="bg1"/>
                  </a:solidFill>
                </a:rPr>
                <a:t> </a:t>
              </a:r>
              <a:r>
                <a:rPr lang="en-US" altLang="zh-CN" sz="1351">
                  <a:solidFill>
                    <a:schemeClr val="bg1"/>
                  </a:solidFill>
                </a:rPr>
                <a:t>3</a:t>
              </a:r>
              <a:endParaRPr lang="en-CN" sz="1351">
                <a:solidFill>
                  <a:schemeClr val="bg1"/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BECA610-4D26-AE40-AF0D-FC6A3EC15B9B}"/>
                </a:ext>
              </a:extLst>
            </p:cNvPr>
            <p:cNvSpPr/>
            <p:nvPr/>
          </p:nvSpPr>
          <p:spPr>
            <a:xfrm>
              <a:off x="4085572" y="5348515"/>
              <a:ext cx="1869142" cy="49754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51">
                  <a:solidFill>
                    <a:schemeClr val="bg1"/>
                  </a:solidFill>
                </a:rPr>
                <a:t>Cipher</a:t>
              </a:r>
              <a:r>
                <a:rPr lang="zh-CN" altLang="en-US" sz="1351">
                  <a:solidFill>
                    <a:schemeClr val="bg1"/>
                  </a:solidFill>
                </a:rPr>
                <a:t> </a:t>
              </a:r>
              <a:r>
                <a:rPr lang="en-US" altLang="zh-CN" sz="1351">
                  <a:solidFill>
                    <a:schemeClr val="bg1"/>
                  </a:solidFill>
                </a:rPr>
                <a:t>256</a:t>
              </a:r>
              <a:r>
                <a:rPr lang="zh-CN" altLang="en-US" sz="1351">
                  <a:solidFill>
                    <a:schemeClr val="bg1"/>
                  </a:solidFill>
                </a:rPr>
                <a:t> </a:t>
              </a:r>
              <a:endParaRPr lang="en-CN" sz="1351">
                <a:solidFill>
                  <a:schemeClr val="bg1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0CEA01C-0C90-5C48-AE80-A0570BE0974E}"/>
                </a:ext>
              </a:extLst>
            </p:cNvPr>
            <p:cNvSpPr txBox="1"/>
            <p:nvPr/>
          </p:nvSpPr>
          <p:spPr>
            <a:xfrm>
              <a:off x="4085572" y="2321997"/>
              <a:ext cx="18691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/>
                <a:t>128-bit</a:t>
              </a:r>
              <a:r>
                <a:rPr lang="zh-CN" altLang="en-US" sz="2400"/>
                <a:t> </a:t>
              </a:r>
              <a:r>
                <a:rPr lang="en-US" altLang="zh-CN" sz="2400"/>
                <a:t>Block</a:t>
              </a:r>
              <a:endParaRPr lang="en-CN" sz="240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6DA165A-14C1-FE47-B38F-2B55A7758650}"/>
                </a:ext>
              </a:extLst>
            </p:cNvPr>
            <p:cNvSpPr/>
            <p:nvPr/>
          </p:nvSpPr>
          <p:spPr>
            <a:xfrm>
              <a:off x="4085572" y="4353431"/>
              <a:ext cx="1869142" cy="49754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51">
                  <a:solidFill>
                    <a:schemeClr val="bg1"/>
                  </a:solidFill>
                </a:rPr>
                <a:t>Cipher</a:t>
              </a:r>
              <a:r>
                <a:rPr lang="en-CN" sz="1351">
                  <a:solidFill>
                    <a:schemeClr val="bg1"/>
                  </a:solidFill>
                </a:rPr>
                <a:t> </a:t>
              </a:r>
              <a:r>
                <a:rPr lang="en-US" altLang="zh-CN" sz="1351">
                  <a:solidFill>
                    <a:schemeClr val="bg1"/>
                  </a:solidFill>
                </a:rPr>
                <a:t>4</a:t>
              </a:r>
              <a:endParaRPr lang="en-CN" sz="1351">
                <a:solidFill>
                  <a:schemeClr val="bg1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E828A35-57CE-814D-8758-BF7D667D8925}"/>
                </a:ext>
              </a:extLst>
            </p:cNvPr>
            <p:cNvSpPr/>
            <p:nvPr/>
          </p:nvSpPr>
          <p:spPr>
            <a:xfrm>
              <a:off x="4085572" y="4850973"/>
              <a:ext cx="1869142" cy="49754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51">
                  <a:solidFill>
                    <a:schemeClr val="bg1"/>
                  </a:solidFill>
                </a:rPr>
                <a:t>……</a:t>
              </a:r>
              <a:endParaRPr lang="en-CN" sz="1351">
                <a:solidFill>
                  <a:schemeClr val="bg1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541ED1E-AF28-F04A-8AFF-A7701F8E5042}"/>
                </a:ext>
              </a:extLst>
            </p:cNvPr>
            <p:cNvSpPr txBox="1"/>
            <p:nvPr/>
          </p:nvSpPr>
          <p:spPr>
            <a:xfrm>
              <a:off x="4314172" y="5881934"/>
              <a:ext cx="18691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/>
                <a:t>4KB</a:t>
              </a:r>
              <a:r>
                <a:rPr lang="zh-CN" altLang="en-US" sz="2400"/>
                <a:t> </a:t>
              </a:r>
              <a:r>
                <a:rPr lang="en-US" altLang="zh-CN" sz="2400"/>
                <a:t>page</a:t>
              </a:r>
              <a:endParaRPr lang="en-CN" sz="240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0771734-41F1-2D4A-8027-608A990F2BE9}"/>
                </a:ext>
              </a:extLst>
            </p:cNvPr>
            <p:cNvSpPr txBox="1"/>
            <p:nvPr/>
          </p:nvSpPr>
          <p:spPr>
            <a:xfrm>
              <a:off x="3159377" y="2594096"/>
              <a:ext cx="11026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/>
                <a:t>0x000</a:t>
              </a:r>
              <a:endParaRPr lang="en-CN" sz="240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B1F0791-D274-F343-B026-DDE4722C0531}"/>
                </a:ext>
              </a:extLst>
            </p:cNvPr>
            <p:cNvSpPr txBox="1"/>
            <p:nvPr/>
          </p:nvSpPr>
          <p:spPr>
            <a:xfrm>
              <a:off x="3159375" y="5181205"/>
              <a:ext cx="11026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/>
                <a:t>0xff0</a:t>
              </a:r>
              <a:endParaRPr lang="en-CN" sz="240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13C58B9-0411-B648-AC21-FF8A5F7A1728}"/>
                </a:ext>
              </a:extLst>
            </p:cNvPr>
            <p:cNvSpPr txBox="1"/>
            <p:nvPr/>
          </p:nvSpPr>
          <p:spPr>
            <a:xfrm>
              <a:off x="3147343" y="3109576"/>
              <a:ext cx="11026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/>
                <a:t>0x010</a:t>
              </a:r>
              <a:endParaRPr lang="en-CN" sz="240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91D7185-682B-9240-8FA5-D3FC18E78892}"/>
                </a:ext>
              </a:extLst>
            </p:cNvPr>
            <p:cNvSpPr txBox="1"/>
            <p:nvPr/>
          </p:nvSpPr>
          <p:spPr>
            <a:xfrm>
              <a:off x="3147342" y="3625055"/>
              <a:ext cx="11026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/>
                <a:t>0x020</a:t>
              </a:r>
              <a:endParaRPr lang="en-CN" sz="240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DE561CB-1C28-494B-8B99-3CE3D33C2FD2}"/>
                </a:ext>
              </a:extLst>
            </p:cNvPr>
            <p:cNvSpPr txBox="1"/>
            <p:nvPr/>
          </p:nvSpPr>
          <p:spPr>
            <a:xfrm>
              <a:off x="3159375" y="4086721"/>
              <a:ext cx="11026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/>
                <a:t>0x030</a:t>
              </a:r>
              <a:endParaRPr lang="en-CN" sz="24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8429EB2-ADDB-274D-AF27-B98591F71BF3}"/>
                  </a:ext>
                </a:extLst>
              </p:cNvPr>
              <p:cNvSpPr txBox="1"/>
              <p:nvPr/>
            </p:nvSpPr>
            <p:spPr>
              <a:xfrm>
                <a:off x="597511" y="5979229"/>
                <a:ext cx="736836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zh-CN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800" i="1">
                        <a:latin typeface="Cambria Math" panose="02040503050406030204" pitchFamily="18" charset="0"/>
                      </a:rPr>
                      <m:t>𝐶𝑇𝑅</m:t>
                    </m:r>
                    <m:r>
                      <m:rPr>
                        <m:nor/>
                      </m:rPr>
                      <a:rPr lang="en-US" sz="2800"/>
                      <m:t>⊕</m:t>
                    </m:r>
                    <m:r>
                      <a:rPr lang="en-US" altLang="zh-CN" sz="2800" i="1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𝑠𝑃𝐴</m:t>
                        </m:r>
                        <m:r>
                          <a:rPr lang="en-US" altLang="zh-CN" sz="2800" i="1" baseline="-2500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m:rPr>
                        <m:nor/>
                      </m:rPr>
                      <a:rPr lang="en-US" sz="2800"/>
                      <m:t>⊕</m:t>
                    </m:r>
                    <m:r>
                      <a:rPr lang="en-US" altLang="zh-CN" sz="2800" i="1">
                        <a:latin typeface="Cambria Math" panose="02040503050406030204" pitchFamily="18" charset="0"/>
                      </a:rPr>
                      <m:t>𝐸𝑛𝑐</m:t>
                    </m:r>
                  </m:oMath>
                </a14:m>
                <a:r>
                  <a:rPr lang="en-US" altLang="zh-CN" sz="2800"/>
                  <a:t>(</a:t>
                </a:r>
                <a:r>
                  <a:rPr lang="en-US" altLang="zh-CN" sz="2800" err="1"/>
                  <a:t>m</a:t>
                </a:r>
                <a:r>
                  <a:rPr lang="en-US" sz="2800" err="1"/>
                  <a:t>⊕</a:t>
                </a:r>
                <a:r>
                  <a:rPr lang="en-US" altLang="zh-CN" sz="2800" err="1"/>
                  <a:t>CTR</a:t>
                </a:r>
                <a:r>
                  <a:rPr lang="en-US" sz="2800"/>
                  <a:t>⊕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𝑠𝑃𝐴</m:t>
                        </m:r>
                        <m:r>
                          <a:rPr lang="en-US" altLang="zh-CN" sz="2800" i="1" baseline="-2500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</m:oMath>
                </a14:m>
                <a:r>
                  <a:rPr lang="en-US" altLang="zh-CN" sz="2800"/>
                  <a:t>)</a:t>
                </a:r>
                <a:endParaRPr lang="en-US" sz="280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8429EB2-ADDB-274D-AF27-B98591F71B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511" y="5979229"/>
                <a:ext cx="7368360" cy="430887"/>
              </a:xfrm>
              <a:prstGeom prst="rect">
                <a:avLst/>
              </a:prstGeom>
              <a:blipFill>
                <a:blip r:embed="rId3"/>
                <a:stretch>
                  <a:fillRect t="-28169" r="-83" b="-49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ctangle 52">
            <a:extLst>
              <a:ext uri="{FF2B5EF4-FFF2-40B4-BE49-F238E27FC236}">
                <a16:creationId xmlns:a16="http://schemas.microsoft.com/office/drawing/2014/main" id="{96541246-9A35-B540-B42D-FFC3D6C3F3A6}"/>
              </a:ext>
            </a:extLst>
          </p:cNvPr>
          <p:cNvSpPr/>
          <p:nvPr/>
        </p:nvSpPr>
        <p:spPr>
          <a:xfrm>
            <a:off x="1377150" y="1905169"/>
            <a:ext cx="1869143" cy="497543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1">
                <a:solidFill>
                  <a:schemeClr val="bg1"/>
                </a:solidFill>
              </a:rPr>
              <a:t>0000</a:t>
            </a:r>
            <a:endParaRPr lang="en-CN" sz="1351">
              <a:solidFill>
                <a:schemeClr val="bg1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82A2061-021E-544C-942F-69A274B9F52B}"/>
              </a:ext>
            </a:extLst>
          </p:cNvPr>
          <p:cNvSpPr/>
          <p:nvPr/>
        </p:nvSpPr>
        <p:spPr>
          <a:xfrm>
            <a:off x="1377150" y="2402710"/>
            <a:ext cx="1869143" cy="497543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1">
                <a:solidFill>
                  <a:schemeClr val="bg1"/>
                </a:solidFill>
              </a:rPr>
              <a:t>0000</a:t>
            </a:r>
            <a:endParaRPr lang="en-CN" sz="1351">
              <a:solidFill>
                <a:schemeClr val="bg1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9292E1F-E67D-9845-9DF9-16934C6643BD}"/>
              </a:ext>
            </a:extLst>
          </p:cNvPr>
          <p:cNvSpPr/>
          <p:nvPr/>
        </p:nvSpPr>
        <p:spPr>
          <a:xfrm>
            <a:off x="1377150" y="2900253"/>
            <a:ext cx="1869143" cy="497543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1">
                <a:solidFill>
                  <a:schemeClr val="bg1"/>
                </a:solidFill>
              </a:rPr>
              <a:t>0000</a:t>
            </a:r>
            <a:r>
              <a:rPr lang="en-CN" sz="135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2B5268F-5FF9-AA40-8399-F1BC91837FC6}"/>
              </a:ext>
            </a:extLst>
          </p:cNvPr>
          <p:cNvSpPr/>
          <p:nvPr/>
        </p:nvSpPr>
        <p:spPr>
          <a:xfrm>
            <a:off x="1377150" y="4392878"/>
            <a:ext cx="1869143" cy="497543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1">
                <a:solidFill>
                  <a:schemeClr val="bg1"/>
                </a:solidFill>
              </a:rPr>
              <a:t>0000</a:t>
            </a:r>
            <a:endParaRPr lang="en-CN" sz="1351">
              <a:solidFill>
                <a:schemeClr val="bg1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61E3477-09A7-9B40-8F98-F7AA802DC2AC}"/>
              </a:ext>
            </a:extLst>
          </p:cNvPr>
          <p:cNvSpPr txBox="1"/>
          <p:nvPr/>
        </p:nvSpPr>
        <p:spPr>
          <a:xfrm>
            <a:off x="1714034" y="1379984"/>
            <a:ext cx="1869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Plaintext</a:t>
            </a:r>
            <a:endParaRPr lang="en-CN" sz="240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0E15758-A048-9B4C-9332-5A4CC2E39573}"/>
              </a:ext>
            </a:extLst>
          </p:cNvPr>
          <p:cNvSpPr/>
          <p:nvPr/>
        </p:nvSpPr>
        <p:spPr>
          <a:xfrm>
            <a:off x="1377150" y="3397794"/>
            <a:ext cx="1869143" cy="497543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1">
                <a:solidFill>
                  <a:schemeClr val="bg1"/>
                </a:solidFill>
              </a:rPr>
              <a:t>0000</a:t>
            </a:r>
            <a:r>
              <a:rPr lang="en-CN" sz="135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317BC05-1477-404E-AB48-0ACA7E728997}"/>
              </a:ext>
            </a:extLst>
          </p:cNvPr>
          <p:cNvSpPr/>
          <p:nvPr/>
        </p:nvSpPr>
        <p:spPr>
          <a:xfrm>
            <a:off x="1377150" y="3895337"/>
            <a:ext cx="1869143" cy="497543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1">
                <a:solidFill>
                  <a:schemeClr val="bg1"/>
                </a:solidFill>
              </a:rPr>
              <a:t>……</a:t>
            </a:r>
            <a:endParaRPr lang="en-CN" sz="1351">
              <a:solidFill>
                <a:schemeClr val="bg1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7ACD536-F991-4B42-A99A-C9B968BD7795}"/>
              </a:ext>
            </a:extLst>
          </p:cNvPr>
          <p:cNvSpPr txBox="1"/>
          <p:nvPr/>
        </p:nvSpPr>
        <p:spPr>
          <a:xfrm>
            <a:off x="1605750" y="4926298"/>
            <a:ext cx="1869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4KB</a:t>
            </a:r>
            <a:r>
              <a:rPr lang="zh-CN" altLang="en-US" sz="2400"/>
              <a:t> </a:t>
            </a:r>
            <a:r>
              <a:rPr lang="en-US" altLang="zh-CN" sz="2400"/>
              <a:t>page</a:t>
            </a:r>
            <a:endParaRPr lang="en-CN" sz="240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305C043-C024-B644-8D11-DAD91D1BB413}"/>
              </a:ext>
            </a:extLst>
          </p:cNvPr>
          <p:cNvSpPr txBox="1"/>
          <p:nvPr/>
        </p:nvSpPr>
        <p:spPr>
          <a:xfrm>
            <a:off x="450953" y="1638459"/>
            <a:ext cx="1102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0x000</a:t>
            </a:r>
            <a:endParaRPr lang="en-CN" sz="240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BB8F669-2D92-5643-AD5A-603E4525EB9C}"/>
              </a:ext>
            </a:extLst>
          </p:cNvPr>
          <p:cNvSpPr txBox="1"/>
          <p:nvPr/>
        </p:nvSpPr>
        <p:spPr>
          <a:xfrm>
            <a:off x="450953" y="4225568"/>
            <a:ext cx="1102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0xff0</a:t>
            </a:r>
            <a:endParaRPr lang="en-CN" sz="240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F1B1D35-C05F-DC41-8C61-E8EAAD2CE0DE}"/>
              </a:ext>
            </a:extLst>
          </p:cNvPr>
          <p:cNvSpPr txBox="1"/>
          <p:nvPr/>
        </p:nvSpPr>
        <p:spPr>
          <a:xfrm>
            <a:off x="438921" y="2153939"/>
            <a:ext cx="1102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0x010</a:t>
            </a:r>
            <a:endParaRPr lang="en-CN" sz="240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7AC22EE-F299-6A4B-B383-EF0CAF75D3F6}"/>
              </a:ext>
            </a:extLst>
          </p:cNvPr>
          <p:cNvSpPr txBox="1"/>
          <p:nvPr/>
        </p:nvSpPr>
        <p:spPr>
          <a:xfrm>
            <a:off x="438920" y="2669419"/>
            <a:ext cx="1102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0x020</a:t>
            </a:r>
            <a:endParaRPr lang="en-CN" sz="240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9EC8062-C970-9344-BD51-AFFD0A192C9B}"/>
              </a:ext>
            </a:extLst>
          </p:cNvPr>
          <p:cNvSpPr txBox="1"/>
          <p:nvPr/>
        </p:nvSpPr>
        <p:spPr>
          <a:xfrm>
            <a:off x="450953" y="3131085"/>
            <a:ext cx="1102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0x030</a:t>
            </a:r>
            <a:endParaRPr lang="en-CN" sz="2400"/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2CCAE5FB-E68F-9248-BA30-FE4311A57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/>
              <a:t>Hardware-level</a:t>
            </a:r>
            <a:r>
              <a:rPr lang="zh-CN" altLang="en-US"/>
              <a:t> </a:t>
            </a:r>
            <a:r>
              <a:rPr lang="en-US" altLang="zh-CN"/>
              <a:t>mitigation</a:t>
            </a:r>
            <a:r>
              <a:rPr lang="zh-CN" altLang="en-US"/>
              <a:t> </a:t>
            </a:r>
            <a:r>
              <a:rPr lang="en-US" altLang="zh-CN"/>
              <a:t>–</a:t>
            </a:r>
            <a:r>
              <a:rPr lang="zh-CN" altLang="en-US"/>
              <a:t> </a:t>
            </a:r>
            <a:r>
              <a:rPr lang="en-US" altLang="zh-CN"/>
              <a:t>Add</a:t>
            </a:r>
            <a:r>
              <a:rPr lang="zh-CN" altLang="en-US"/>
              <a:t> </a:t>
            </a:r>
            <a:r>
              <a:rPr lang="en-US" altLang="zh-CN"/>
              <a:t>freshness</a:t>
            </a:r>
            <a:endParaRPr lang="en-CN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1F3A657B-4FB6-174D-8EBE-22A18EF25B01}"/>
              </a:ext>
            </a:extLst>
          </p:cNvPr>
          <p:cNvSpPr/>
          <p:nvPr/>
        </p:nvSpPr>
        <p:spPr>
          <a:xfrm>
            <a:off x="8173365" y="2328140"/>
            <a:ext cx="425141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2800" b="1"/>
              <a:t>Storage</a:t>
            </a:r>
            <a:r>
              <a:rPr lang="zh-CN" altLang="en-US" sz="2800" b="1"/>
              <a:t> </a:t>
            </a:r>
            <a:r>
              <a:rPr lang="en-US" altLang="zh-CN" sz="2800" b="1"/>
              <a:t>Overhead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2800" b="1"/>
              <a:t>Performance</a:t>
            </a:r>
            <a:r>
              <a:rPr lang="zh-CN" altLang="en-US" sz="2800" b="1"/>
              <a:t> </a:t>
            </a:r>
            <a:r>
              <a:rPr lang="en-US" altLang="zh-CN" sz="2800" b="1"/>
              <a:t>Overhead?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altLang="zh-CN" sz="280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93A7613-3AA7-AD41-8B5A-272C233FC55D}"/>
              </a:ext>
            </a:extLst>
          </p:cNvPr>
          <p:cNvSpPr/>
          <p:nvPr/>
        </p:nvSpPr>
        <p:spPr>
          <a:xfrm>
            <a:off x="8813941" y="3510761"/>
            <a:ext cx="33780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</a:rPr>
              <a:t>Freshness</a:t>
            </a:r>
            <a:r>
              <a:rPr lang="zh-CN" altLang="en-US" sz="2400" b="1">
                <a:solidFill>
                  <a:srgbClr val="FF0000"/>
                </a:solidFill>
              </a:rPr>
              <a:t> </a:t>
            </a:r>
            <a:r>
              <a:rPr lang="en-US" altLang="zh-CN" sz="2400" b="1">
                <a:solidFill>
                  <a:srgbClr val="FF0000"/>
                </a:solidFill>
              </a:rPr>
              <a:t>is</a:t>
            </a:r>
            <a:r>
              <a:rPr lang="zh-CN" altLang="en-US" sz="2400" b="1">
                <a:solidFill>
                  <a:srgbClr val="FF0000"/>
                </a:solidFill>
              </a:rPr>
              <a:t> </a:t>
            </a:r>
            <a:r>
              <a:rPr lang="en-US" altLang="zh-CN" sz="2400" b="1">
                <a:solidFill>
                  <a:srgbClr val="FF0000"/>
                </a:solidFill>
              </a:rPr>
              <a:t>not</a:t>
            </a:r>
            <a:r>
              <a:rPr lang="zh-CN" altLang="en-US" sz="2400" b="1">
                <a:solidFill>
                  <a:srgbClr val="FF0000"/>
                </a:solidFill>
              </a:rPr>
              <a:t> </a:t>
            </a:r>
            <a:r>
              <a:rPr lang="en-US" altLang="zh-CN" sz="2400" b="1">
                <a:solidFill>
                  <a:srgbClr val="FF0000"/>
                </a:solidFill>
              </a:rPr>
              <a:t>introduced</a:t>
            </a:r>
            <a:r>
              <a:rPr lang="zh-CN" altLang="en-US" sz="2400" b="1">
                <a:solidFill>
                  <a:srgbClr val="FF0000"/>
                </a:solidFill>
              </a:rPr>
              <a:t> </a:t>
            </a:r>
            <a:r>
              <a:rPr lang="en-US" altLang="zh-CN" sz="2400" b="1">
                <a:solidFill>
                  <a:srgbClr val="FF0000"/>
                </a:solidFill>
              </a:rPr>
              <a:t>in</a:t>
            </a:r>
            <a:r>
              <a:rPr lang="zh-CN" altLang="en-US" sz="2400" b="1">
                <a:solidFill>
                  <a:srgbClr val="FF0000"/>
                </a:solidFill>
              </a:rPr>
              <a:t> </a:t>
            </a:r>
            <a:r>
              <a:rPr lang="en-US" altLang="zh-CN" sz="2400" b="1">
                <a:solidFill>
                  <a:srgbClr val="FF0000"/>
                </a:solidFill>
              </a:rPr>
              <a:t>SEV,</a:t>
            </a:r>
            <a:r>
              <a:rPr lang="zh-CN" altLang="en-US" sz="2400" b="1">
                <a:solidFill>
                  <a:srgbClr val="FF0000"/>
                </a:solidFill>
              </a:rPr>
              <a:t> </a:t>
            </a:r>
            <a:r>
              <a:rPr lang="en-US" altLang="zh-CN" sz="2400" b="1">
                <a:solidFill>
                  <a:srgbClr val="FF0000"/>
                </a:solidFill>
              </a:rPr>
              <a:t>CCA</a:t>
            </a:r>
            <a:r>
              <a:rPr lang="zh-CN" altLang="en-US" sz="2400" b="1">
                <a:solidFill>
                  <a:srgbClr val="FF0000"/>
                </a:solidFill>
              </a:rPr>
              <a:t>， </a:t>
            </a:r>
            <a:r>
              <a:rPr lang="en-US" altLang="zh-CN" sz="2400" b="1">
                <a:solidFill>
                  <a:srgbClr val="FF0000"/>
                </a:solidFill>
              </a:rPr>
              <a:t>TDX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E49972-E398-A040-8C61-38C33BC61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47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706452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B4D15A6E-C7B7-A04B-91AD-FDB96983D5C4}"/>
              </a:ext>
            </a:extLst>
          </p:cNvPr>
          <p:cNvCxnSpPr>
            <a:cxnSpLocks/>
          </p:cNvCxnSpPr>
          <p:nvPr/>
        </p:nvCxnSpPr>
        <p:spPr>
          <a:xfrm flipH="1">
            <a:off x="3756841" y="3462983"/>
            <a:ext cx="1136011" cy="0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6" name="Group">
            <a:extLst>
              <a:ext uri="{FF2B5EF4-FFF2-40B4-BE49-F238E27FC236}">
                <a16:creationId xmlns:a16="http://schemas.microsoft.com/office/drawing/2014/main" id="{18117352-27C3-894C-9D23-63E0F0D2DC02}"/>
              </a:ext>
            </a:extLst>
          </p:cNvPr>
          <p:cNvGrpSpPr/>
          <p:nvPr/>
        </p:nvGrpSpPr>
        <p:grpSpPr>
          <a:xfrm>
            <a:off x="4091473" y="3701272"/>
            <a:ext cx="466745" cy="473475"/>
            <a:chOff x="6729" y="0"/>
            <a:chExt cx="933488" cy="946947"/>
          </a:xfrm>
        </p:grpSpPr>
        <p:sp>
          <p:nvSpPr>
            <p:cNvPr id="117" name="Straight Arrow Connector 116">
              <a:extLst>
                <a:ext uri="{FF2B5EF4-FFF2-40B4-BE49-F238E27FC236}">
                  <a16:creationId xmlns:a16="http://schemas.microsoft.com/office/drawing/2014/main" id="{48A81D74-8E48-D84D-9860-122068036F0C}"/>
                </a:ext>
              </a:extLst>
            </p:cNvPr>
            <p:cNvSpPr/>
            <p:nvPr/>
          </p:nvSpPr>
          <p:spPr>
            <a:xfrm>
              <a:off x="6729" y="0"/>
              <a:ext cx="933489" cy="946948"/>
            </a:xfrm>
            <a:prstGeom prst="line">
              <a:avLst/>
            </a:prstGeom>
            <a:noFill/>
            <a:ln w="190500" cap="flat">
              <a:solidFill>
                <a:srgbClr val="C82506"/>
              </a:solidFill>
              <a:prstDash val="solid"/>
              <a:miter lim="800000"/>
            </a:ln>
            <a:effectLst/>
          </p:spPr>
          <p:txBody>
            <a:bodyPr wrap="square" lIns="64293" tIns="64293" rIns="64293" bIns="64293" numCol="1" anchor="t">
              <a:noAutofit/>
            </a:bodyPr>
            <a:lstStyle/>
            <a:p>
              <a:pPr defTabSz="1285843">
                <a:defRPr sz="2400"/>
              </a:pPr>
              <a:endParaRPr sz="2400"/>
            </a:p>
          </p:txBody>
        </p:sp>
        <p:sp>
          <p:nvSpPr>
            <p:cNvPr id="118" name="Straight Arrow Connector 116">
              <a:extLst>
                <a:ext uri="{FF2B5EF4-FFF2-40B4-BE49-F238E27FC236}">
                  <a16:creationId xmlns:a16="http://schemas.microsoft.com/office/drawing/2014/main" id="{F60F87D4-2248-174D-B86D-7116BE49F24E}"/>
                </a:ext>
              </a:extLst>
            </p:cNvPr>
            <p:cNvSpPr/>
            <p:nvPr/>
          </p:nvSpPr>
          <p:spPr>
            <a:xfrm flipV="1">
              <a:off x="30119" y="23726"/>
              <a:ext cx="886710" cy="899495"/>
            </a:xfrm>
            <a:prstGeom prst="line">
              <a:avLst/>
            </a:prstGeom>
            <a:noFill/>
            <a:ln w="190500" cap="flat">
              <a:solidFill>
                <a:srgbClr val="C82506"/>
              </a:solidFill>
              <a:prstDash val="solid"/>
              <a:miter lim="800000"/>
            </a:ln>
            <a:effectLst/>
          </p:spPr>
          <p:txBody>
            <a:bodyPr wrap="square" lIns="64293" tIns="64293" rIns="64293" bIns="64293" numCol="1" anchor="t">
              <a:noAutofit/>
            </a:bodyPr>
            <a:lstStyle/>
            <a:p>
              <a:pPr defTabSz="1285843">
                <a:defRPr sz="2400"/>
              </a:pPr>
              <a:endParaRPr sz="240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F8B29F7-8D1D-9E41-9DAB-802DF13C6AC7}"/>
              </a:ext>
            </a:extLst>
          </p:cNvPr>
          <p:cNvGrpSpPr/>
          <p:nvPr/>
        </p:nvGrpSpPr>
        <p:grpSpPr>
          <a:xfrm>
            <a:off x="5158501" y="1581948"/>
            <a:ext cx="3035975" cy="4021603"/>
            <a:chOff x="3147342" y="2321997"/>
            <a:chExt cx="3035974" cy="4021602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C9DF493-8416-C34C-8D01-E57565C209D8}"/>
                </a:ext>
              </a:extLst>
            </p:cNvPr>
            <p:cNvSpPr/>
            <p:nvPr/>
          </p:nvSpPr>
          <p:spPr>
            <a:xfrm>
              <a:off x="4085572" y="2860805"/>
              <a:ext cx="1869142" cy="49754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51">
                  <a:solidFill>
                    <a:schemeClr val="bg1"/>
                  </a:solidFill>
                </a:rPr>
                <a:t>Cipher</a:t>
              </a:r>
              <a:r>
                <a:rPr lang="en-CN" sz="1351">
                  <a:solidFill>
                    <a:schemeClr val="bg1"/>
                  </a:solidFill>
                </a:rPr>
                <a:t> 1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0E2D14A-3BA2-3B45-A33F-0EB91243ABF0}"/>
                </a:ext>
              </a:extLst>
            </p:cNvPr>
            <p:cNvSpPr/>
            <p:nvPr/>
          </p:nvSpPr>
          <p:spPr>
            <a:xfrm>
              <a:off x="4085572" y="3358347"/>
              <a:ext cx="1869142" cy="49754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51">
                  <a:solidFill>
                    <a:schemeClr val="bg1"/>
                  </a:solidFill>
                </a:rPr>
                <a:t>Cipher</a:t>
              </a:r>
              <a:r>
                <a:rPr lang="en-CN" sz="1351">
                  <a:solidFill>
                    <a:schemeClr val="bg1"/>
                  </a:solidFill>
                </a:rPr>
                <a:t> </a:t>
              </a:r>
              <a:r>
                <a:rPr lang="en-US" altLang="zh-CN" sz="1351">
                  <a:solidFill>
                    <a:schemeClr val="bg1"/>
                  </a:solidFill>
                </a:rPr>
                <a:t>2</a:t>
              </a:r>
              <a:endParaRPr lang="en-CN" sz="1351">
                <a:solidFill>
                  <a:schemeClr val="bg1"/>
                </a:solidFill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6F9928F-51FB-044D-A079-C2B588E0E64E}"/>
                </a:ext>
              </a:extLst>
            </p:cNvPr>
            <p:cNvSpPr/>
            <p:nvPr/>
          </p:nvSpPr>
          <p:spPr>
            <a:xfrm>
              <a:off x="4085572" y="3855889"/>
              <a:ext cx="1869142" cy="49754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51">
                  <a:solidFill>
                    <a:schemeClr val="bg1"/>
                  </a:solidFill>
                </a:rPr>
                <a:t>Cipher</a:t>
              </a:r>
              <a:r>
                <a:rPr lang="en-CN" sz="1351">
                  <a:solidFill>
                    <a:schemeClr val="bg1"/>
                  </a:solidFill>
                </a:rPr>
                <a:t> </a:t>
              </a:r>
              <a:r>
                <a:rPr lang="en-US" altLang="zh-CN" sz="1351">
                  <a:solidFill>
                    <a:schemeClr val="bg1"/>
                  </a:solidFill>
                </a:rPr>
                <a:t>3</a:t>
              </a:r>
              <a:endParaRPr lang="en-CN" sz="1351">
                <a:solidFill>
                  <a:schemeClr val="bg1"/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BECA610-4D26-AE40-AF0D-FC6A3EC15B9B}"/>
                </a:ext>
              </a:extLst>
            </p:cNvPr>
            <p:cNvSpPr/>
            <p:nvPr/>
          </p:nvSpPr>
          <p:spPr>
            <a:xfrm>
              <a:off x="4085572" y="5348515"/>
              <a:ext cx="1869142" cy="49754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51">
                  <a:solidFill>
                    <a:schemeClr val="bg1"/>
                  </a:solidFill>
                </a:rPr>
                <a:t>Cipher</a:t>
              </a:r>
              <a:r>
                <a:rPr lang="zh-CN" altLang="en-US" sz="1351">
                  <a:solidFill>
                    <a:schemeClr val="bg1"/>
                  </a:solidFill>
                </a:rPr>
                <a:t> </a:t>
              </a:r>
              <a:r>
                <a:rPr lang="en-US" altLang="zh-CN" sz="1351">
                  <a:solidFill>
                    <a:schemeClr val="bg1"/>
                  </a:solidFill>
                </a:rPr>
                <a:t>256</a:t>
              </a:r>
              <a:r>
                <a:rPr lang="zh-CN" altLang="en-US" sz="1351">
                  <a:solidFill>
                    <a:schemeClr val="bg1"/>
                  </a:solidFill>
                </a:rPr>
                <a:t> </a:t>
              </a:r>
              <a:endParaRPr lang="en-CN" sz="1351">
                <a:solidFill>
                  <a:schemeClr val="bg1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0CEA01C-0C90-5C48-AE80-A0570BE0974E}"/>
                </a:ext>
              </a:extLst>
            </p:cNvPr>
            <p:cNvSpPr txBox="1"/>
            <p:nvPr/>
          </p:nvSpPr>
          <p:spPr>
            <a:xfrm>
              <a:off x="4085572" y="2321997"/>
              <a:ext cx="18691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/>
                <a:t>128-bit</a:t>
              </a:r>
              <a:r>
                <a:rPr lang="zh-CN" altLang="en-US" sz="2400"/>
                <a:t> </a:t>
              </a:r>
              <a:r>
                <a:rPr lang="en-US" altLang="zh-CN" sz="2400"/>
                <a:t>Block</a:t>
              </a:r>
              <a:endParaRPr lang="en-CN" sz="240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6DA165A-14C1-FE47-B38F-2B55A7758650}"/>
                </a:ext>
              </a:extLst>
            </p:cNvPr>
            <p:cNvSpPr/>
            <p:nvPr/>
          </p:nvSpPr>
          <p:spPr>
            <a:xfrm>
              <a:off x="4085572" y="4353431"/>
              <a:ext cx="1869142" cy="49754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51">
                  <a:solidFill>
                    <a:schemeClr val="bg1"/>
                  </a:solidFill>
                </a:rPr>
                <a:t>Cipher</a:t>
              </a:r>
              <a:r>
                <a:rPr lang="en-CN" sz="1351">
                  <a:solidFill>
                    <a:schemeClr val="bg1"/>
                  </a:solidFill>
                </a:rPr>
                <a:t> </a:t>
              </a:r>
              <a:r>
                <a:rPr lang="en-US" altLang="zh-CN" sz="1351">
                  <a:solidFill>
                    <a:schemeClr val="bg1"/>
                  </a:solidFill>
                </a:rPr>
                <a:t>4</a:t>
              </a:r>
              <a:endParaRPr lang="en-CN" sz="1351">
                <a:solidFill>
                  <a:schemeClr val="bg1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E828A35-57CE-814D-8758-BF7D667D8925}"/>
                </a:ext>
              </a:extLst>
            </p:cNvPr>
            <p:cNvSpPr/>
            <p:nvPr/>
          </p:nvSpPr>
          <p:spPr>
            <a:xfrm>
              <a:off x="4085572" y="4850973"/>
              <a:ext cx="1869142" cy="49754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51">
                  <a:solidFill>
                    <a:schemeClr val="bg1"/>
                  </a:solidFill>
                </a:rPr>
                <a:t>……</a:t>
              </a:r>
              <a:endParaRPr lang="en-CN" sz="1351">
                <a:solidFill>
                  <a:schemeClr val="bg1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541ED1E-AF28-F04A-8AFF-A7701F8E5042}"/>
                </a:ext>
              </a:extLst>
            </p:cNvPr>
            <p:cNvSpPr txBox="1"/>
            <p:nvPr/>
          </p:nvSpPr>
          <p:spPr>
            <a:xfrm>
              <a:off x="4314172" y="5881934"/>
              <a:ext cx="18691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/>
                <a:t>4KB</a:t>
              </a:r>
              <a:r>
                <a:rPr lang="zh-CN" altLang="en-US" sz="2400"/>
                <a:t> </a:t>
              </a:r>
              <a:r>
                <a:rPr lang="en-US" altLang="zh-CN" sz="2400"/>
                <a:t>page</a:t>
              </a:r>
              <a:endParaRPr lang="en-CN" sz="240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0771734-41F1-2D4A-8027-608A990F2BE9}"/>
                </a:ext>
              </a:extLst>
            </p:cNvPr>
            <p:cNvSpPr txBox="1"/>
            <p:nvPr/>
          </p:nvSpPr>
          <p:spPr>
            <a:xfrm>
              <a:off x="3159377" y="2594096"/>
              <a:ext cx="11026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/>
                <a:t>0x000</a:t>
              </a:r>
              <a:endParaRPr lang="en-CN" sz="240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B1F0791-D274-F343-B026-DDE4722C0531}"/>
                </a:ext>
              </a:extLst>
            </p:cNvPr>
            <p:cNvSpPr txBox="1"/>
            <p:nvPr/>
          </p:nvSpPr>
          <p:spPr>
            <a:xfrm>
              <a:off x="3159375" y="5181205"/>
              <a:ext cx="11026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/>
                <a:t>0xff0</a:t>
              </a:r>
              <a:endParaRPr lang="en-CN" sz="240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13C58B9-0411-B648-AC21-FF8A5F7A1728}"/>
                </a:ext>
              </a:extLst>
            </p:cNvPr>
            <p:cNvSpPr txBox="1"/>
            <p:nvPr/>
          </p:nvSpPr>
          <p:spPr>
            <a:xfrm>
              <a:off x="3147343" y="3109576"/>
              <a:ext cx="11026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/>
                <a:t>0x010</a:t>
              </a:r>
              <a:endParaRPr lang="en-CN" sz="240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91D7185-682B-9240-8FA5-D3FC18E78892}"/>
                </a:ext>
              </a:extLst>
            </p:cNvPr>
            <p:cNvSpPr txBox="1"/>
            <p:nvPr/>
          </p:nvSpPr>
          <p:spPr>
            <a:xfrm>
              <a:off x="3147342" y="3625055"/>
              <a:ext cx="11026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/>
                <a:t>0x020</a:t>
              </a:r>
              <a:endParaRPr lang="en-CN" sz="240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DE561CB-1C28-494B-8B99-3CE3D33C2FD2}"/>
                </a:ext>
              </a:extLst>
            </p:cNvPr>
            <p:cNvSpPr txBox="1"/>
            <p:nvPr/>
          </p:nvSpPr>
          <p:spPr>
            <a:xfrm>
              <a:off x="3159375" y="4086721"/>
              <a:ext cx="11026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/>
                <a:t>0x030</a:t>
              </a:r>
              <a:endParaRPr lang="en-CN" sz="24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8429EB2-ADDB-274D-AF27-B98591F71BF3}"/>
                  </a:ext>
                </a:extLst>
              </p:cNvPr>
              <p:cNvSpPr txBox="1"/>
              <p:nvPr/>
            </p:nvSpPr>
            <p:spPr>
              <a:xfrm>
                <a:off x="597511" y="5979229"/>
                <a:ext cx="736836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zh-CN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800" i="1">
                        <a:latin typeface="Cambria Math" panose="02040503050406030204" pitchFamily="18" charset="0"/>
                      </a:rPr>
                      <m:t>𝐶𝑇𝑅</m:t>
                    </m:r>
                    <m:r>
                      <m:rPr>
                        <m:nor/>
                      </m:rPr>
                      <a:rPr lang="en-US" sz="2800"/>
                      <m:t>⊕</m:t>
                    </m:r>
                    <m:r>
                      <a:rPr lang="en-US" altLang="zh-CN" sz="2800" i="1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𝑠𝑃𝐴</m:t>
                        </m:r>
                        <m:r>
                          <a:rPr lang="en-US" altLang="zh-CN" sz="2800" i="1" baseline="-2500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m:rPr>
                        <m:nor/>
                      </m:rPr>
                      <a:rPr lang="en-US" sz="2800"/>
                      <m:t>⊕</m:t>
                    </m:r>
                    <m:r>
                      <a:rPr lang="en-US" altLang="zh-CN" sz="2800" i="1">
                        <a:latin typeface="Cambria Math" panose="02040503050406030204" pitchFamily="18" charset="0"/>
                      </a:rPr>
                      <m:t>𝐸𝑛𝑐</m:t>
                    </m:r>
                  </m:oMath>
                </a14:m>
                <a:r>
                  <a:rPr lang="en-US" altLang="zh-CN" sz="2800"/>
                  <a:t>(</a:t>
                </a:r>
                <a:r>
                  <a:rPr lang="en-US" altLang="zh-CN" sz="2800" err="1"/>
                  <a:t>m</a:t>
                </a:r>
                <a:r>
                  <a:rPr lang="en-US" sz="2800" err="1"/>
                  <a:t>⊕</a:t>
                </a:r>
                <a:r>
                  <a:rPr lang="en-US" altLang="zh-CN" sz="2800" err="1"/>
                  <a:t>CTR</a:t>
                </a:r>
                <a:r>
                  <a:rPr lang="en-US" sz="2800"/>
                  <a:t>⊕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𝑠𝑃𝐴</m:t>
                        </m:r>
                        <m:r>
                          <a:rPr lang="en-US" altLang="zh-CN" sz="2800" i="1" baseline="-2500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</m:oMath>
                </a14:m>
                <a:r>
                  <a:rPr lang="en-US" altLang="zh-CN" sz="2800"/>
                  <a:t>)</a:t>
                </a:r>
                <a:endParaRPr lang="en-US" sz="280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8429EB2-ADDB-274D-AF27-B98591F71B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511" y="5979229"/>
                <a:ext cx="7368360" cy="430887"/>
              </a:xfrm>
              <a:prstGeom prst="rect">
                <a:avLst/>
              </a:prstGeom>
              <a:blipFill>
                <a:blip r:embed="rId3"/>
                <a:stretch>
                  <a:fillRect t="-28169" r="-83" b="-49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ctangle 52">
            <a:extLst>
              <a:ext uri="{FF2B5EF4-FFF2-40B4-BE49-F238E27FC236}">
                <a16:creationId xmlns:a16="http://schemas.microsoft.com/office/drawing/2014/main" id="{96541246-9A35-B540-B42D-FFC3D6C3F3A6}"/>
              </a:ext>
            </a:extLst>
          </p:cNvPr>
          <p:cNvSpPr/>
          <p:nvPr/>
        </p:nvSpPr>
        <p:spPr>
          <a:xfrm>
            <a:off x="1377150" y="1905169"/>
            <a:ext cx="1869143" cy="497543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1">
                <a:solidFill>
                  <a:schemeClr val="bg1"/>
                </a:solidFill>
              </a:rPr>
              <a:t>0000</a:t>
            </a:r>
            <a:endParaRPr lang="en-CN" sz="1351">
              <a:solidFill>
                <a:schemeClr val="bg1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82A2061-021E-544C-942F-69A274B9F52B}"/>
              </a:ext>
            </a:extLst>
          </p:cNvPr>
          <p:cNvSpPr/>
          <p:nvPr/>
        </p:nvSpPr>
        <p:spPr>
          <a:xfrm>
            <a:off x="1377150" y="2402710"/>
            <a:ext cx="1869143" cy="497543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1">
                <a:solidFill>
                  <a:schemeClr val="bg1"/>
                </a:solidFill>
              </a:rPr>
              <a:t>0000</a:t>
            </a:r>
            <a:endParaRPr lang="en-CN" sz="1351">
              <a:solidFill>
                <a:schemeClr val="bg1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9292E1F-E67D-9845-9DF9-16934C6643BD}"/>
              </a:ext>
            </a:extLst>
          </p:cNvPr>
          <p:cNvSpPr/>
          <p:nvPr/>
        </p:nvSpPr>
        <p:spPr>
          <a:xfrm>
            <a:off x="1377150" y="2900253"/>
            <a:ext cx="1869143" cy="497543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1">
                <a:solidFill>
                  <a:schemeClr val="bg1"/>
                </a:solidFill>
              </a:rPr>
              <a:t>0000</a:t>
            </a:r>
            <a:r>
              <a:rPr lang="en-CN" sz="135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2B5268F-5FF9-AA40-8399-F1BC91837FC6}"/>
              </a:ext>
            </a:extLst>
          </p:cNvPr>
          <p:cNvSpPr/>
          <p:nvPr/>
        </p:nvSpPr>
        <p:spPr>
          <a:xfrm>
            <a:off x="1377150" y="4392878"/>
            <a:ext cx="1869143" cy="497543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1">
                <a:solidFill>
                  <a:schemeClr val="bg1"/>
                </a:solidFill>
              </a:rPr>
              <a:t>0000</a:t>
            </a:r>
            <a:endParaRPr lang="en-CN" sz="1351">
              <a:solidFill>
                <a:schemeClr val="bg1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61E3477-09A7-9B40-8F98-F7AA802DC2AC}"/>
              </a:ext>
            </a:extLst>
          </p:cNvPr>
          <p:cNvSpPr txBox="1"/>
          <p:nvPr/>
        </p:nvSpPr>
        <p:spPr>
          <a:xfrm>
            <a:off x="1714034" y="1379984"/>
            <a:ext cx="1869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Plaintext</a:t>
            </a:r>
            <a:endParaRPr lang="en-CN" sz="240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0E15758-A048-9B4C-9332-5A4CC2E39573}"/>
              </a:ext>
            </a:extLst>
          </p:cNvPr>
          <p:cNvSpPr/>
          <p:nvPr/>
        </p:nvSpPr>
        <p:spPr>
          <a:xfrm>
            <a:off x="1377150" y="3397794"/>
            <a:ext cx="1869143" cy="497543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1">
                <a:solidFill>
                  <a:schemeClr val="bg1"/>
                </a:solidFill>
              </a:rPr>
              <a:t>0000</a:t>
            </a:r>
            <a:r>
              <a:rPr lang="en-CN" sz="135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317BC05-1477-404E-AB48-0ACA7E728997}"/>
              </a:ext>
            </a:extLst>
          </p:cNvPr>
          <p:cNvSpPr/>
          <p:nvPr/>
        </p:nvSpPr>
        <p:spPr>
          <a:xfrm>
            <a:off x="1377150" y="3895337"/>
            <a:ext cx="1869143" cy="497543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1">
                <a:solidFill>
                  <a:schemeClr val="bg1"/>
                </a:solidFill>
              </a:rPr>
              <a:t>……</a:t>
            </a:r>
            <a:endParaRPr lang="en-CN" sz="1351">
              <a:solidFill>
                <a:schemeClr val="bg1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7ACD536-F991-4B42-A99A-C9B968BD7795}"/>
              </a:ext>
            </a:extLst>
          </p:cNvPr>
          <p:cNvSpPr txBox="1"/>
          <p:nvPr/>
        </p:nvSpPr>
        <p:spPr>
          <a:xfrm>
            <a:off x="1605750" y="4926298"/>
            <a:ext cx="1869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4KB</a:t>
            </a:r>
            <a:r>
              <a:rPr lang="zh-CN" altLang="en-US" sz="2400"/>
              <a:t> </a:t>
            </a:r>
            <a:r>
              <a:rPr lang="en-US" altLang="zh-CN" sz="2400"/>
              <a:t>page</a:t>
            </a:r>
            <a:endParaRPr lang="en-CN" sz="240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305C043-C024-B644-8D11-DAD91D1BB413}"/>
              </a:ext>
            </a:extLst>
          </p:cNvPr>
          <p:cNvSpPr txBox="1"/>
          <p:nvPr/>
        </p:nvSpPr>
        <p:spPr>
          <a:xfrm>
            <a:off x="450953" y="1638459"/>
            <a:ext cx="1102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0x000</a:t>
            </a:r>
            <a:endParaRPr lang="en-CN" sz="240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BB8F669-2D92-5643-AD5A-603E4525EB9C}"/>
              </a:ext>
            </a:extLst>
          </p:cNvPr>
          <p:cNvSpPr txBox="1"/>
          <p:nvPr/>
        </p:nvSpPr>
        <p:spPr>
          <a:xfrm>
            <a:off x="450953" y="4225568"/>
            <a:ext cx="1102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0xff0</a:t>
            </a:r>
            <a:endParaRPr lang="en-CN" sz="240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F1B1D35-C05F-DC41-8C61-E8EAAD2CE0DE}"/>
              </a:ext>
            </a:extLst>
          </p:cNvPr>
          <p:cNvSpPr txBox="1"/>
          <p:nvPr/>
        </p:nvSpPr>
        <p:spPr>
          <a:xfrm>
            <a:off x="438921" y="2153939"/>
            <a:ext cx="1102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0x010</a:t>
            </a:r>
            <a:endParaRPr lang="en-CN" sz="240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7AC22EE-F299-6A4B-B383-EF0CAF75D3F6}"/>
              </a:ext>
            </a:extLst>
          </p:cNvPr>
          <p:cNvSpPr txBox="1"/>
          <p:nvPr/>
        </p:nvSpPr>
        <p:spPr>
          <a:xfrm>
            <a:off x="438920" y="2669419"/>
            <a:ext cx="1102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0x020</a:t>
            </a:r>
            <a:endParaRPr lang="en-CN" sz="240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9EC8062-C970-9344-BD51-AFFD0A192C9B}"/>
              </a:ext>
            </a:extLst>
          </p:cNvPr>
          <p:cNvSpPr txBox="1"/>
          <p:nvPr/>
        </p:nvSpPr>
        <p:spPr>
          <a:xfrm>
            <a:off x="450953" y="3131085"/>
            <a:ext cx="1102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0x030</a:t>
            </a:r>
            <a:endParaRPr lang="en-CN" sz="2400"/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2CCAE5FB-E68F-9248-BA30-FE4311A57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/>
              <a:t>Hardware-level</a:t>
            </a:r>
            <a:r>
              <a:rPr lang="zh-CN" altLang="en-US"/>
              <a:t> </a:t>
            </a:r>
            <a:r>
              <a:rPr lang="en-US" altLang="zh-CN"/>
              <a:t>mitigation</a:t>
            </a:r>
            <a:r>
              <a:rPr lang="zh-CN" altLang="en-US"/>
              <a:t> </a:t>
            </a:r>
            <a:r>
              <a:rPr lang="en-US" altLang="zh-CN"/>
              <a:t>–</a:t>
            </a:r>
            <a:r>
              <a:rPr lang="zh-CN" altLang="en-US"/>
              <a:t> </a:t>
            </a:r>
            <a:r>
              <a:rPr lang="en-US" altLang="zh-CN"/>
              <a:t>Add</a:t>
            </a:r>
            <a:r>
              <a:rPr lang="zh-CN" altLang="en-US"/>
              <a:t> </a:t>
            </a:r>
            <a:r>
              <a:rPr lang="en-US" altLang="zh-CN"/>
              <a:t>freshness</a:t>
            </a:r>
            <a:endParaRPr lang="en-CN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1F3A657B-4FB6-174D-8EBE-22A18EF25B01}"/>
              </a:ext>
            </a:extLst>
          </p:cNvPr>
          <p:cNvSpPr/>
          <p:nvPr/>
        </p:nvSpPr>
        <p:spPr>
          <a:xfrm>
            <a:off x="8173365" y="2328140"/>
            <a:ext cx="425141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2800" b="1"/>
              <a:t>Storage</a:t>
            </a:r>
            <a:r>
              <a:rPr lang="zh-CN" altLang="en-US" sz="2800" b="1"/>
              <a:t> </a:t>
            </a:r>
            <a:r>
              <a:rPr lang="en-US" altLang="zh-CN" sz="2800" b="1"/>
              <a:t>Overhead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2800" b="1"/>
              <a:t>Performance</a:t>
            </a:r>
            <a:r>
              <a:rPr lang="zh-CN" altLang="en-US" sz="2800" b="1"/>
              <a:t> </a:t>
            </a:r>
            <a:r>
              <a:rPr lang="en-US" altLang="zh-CN" sz="2800" b="1"/>
              <a:t>Overhead?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altLang="zh-CN" sz="280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93A7613-3AA7-AD41-8B5A-272C233FC55D}"/>
              </a:ext>
            </a:extLst>
          </p:cNvPr>
          <p:cNvSpPr/>
          <p:nvPr/>
        </p:nvSpPr>
        <p:spPr>
          <a:xfrm>
            <a:off x="8813941" y="3510761"/>
            <a:ext cx="33780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</a:rPr>
              <a:t>Freshness</a:t>
            </a:r>
            <a:r>
              <a:rPr lang="zh-CN" altLang="en-US" sz="2400" b="1">
                <a:solidFill>
                  <a:srgbClr val="FF0000"/>
                </a:solidFill>
              </a:rPr>
              <a:t> </a:t>
            </a:r>
            <a:r>
              <a:rPr lang="en-US" altLang="zh-CN" sz="2400" b="1">
                <a:solidFill>
                  <a:srgbClr val="FF0000"/>
                </a:solidFill>
              </a:rPr>
              <a:t>is</a:t>
            </a:r>
            <a:r>
              <a:rPr lang="zh-CN" altLang="en-US" sz="2400" b="1">
                <a:solidFill>
                  <a:srgbClr val="FF0000"/>
                </a:solidFill>
              </a:rPr>
              <a:t> </a:t>
            </a:r>
            <a:r>
              <a:rPr lang="en-US" altLang="zh-CN" sz="2400" b="1">
                <a:solidFill>
                  <a:srgbClr val="FF0000"/>
                </a:solidFill>
              </a:rPr>
              <a:t>not</a:t>
            </a:r>
            <a:r>
              <a:rPr lang="zh-CN" altLang="en-US" sz="2400" b="1">
                <a:solidFill>
                  <a:srgbClr val="FF0000"/>
                </a:solidFill>
              </a:rPr>
              <a:t> </a:t>
            </a:r>
            <a:r>
              <a:rPr lang="en-US" altLang="zh-CN" sz="2400" b="1">
                <a:solidFill>
                  <a:srgbClr val="FF0000"/>
                </a:solidFill>
              </a:rPr>
              <a:t>introduced</a:t>
            </a:r>
            <a:r>
              <a:rPr lang="zh-CN" altLang="en-US" sz="2400" b="1">
                <a:solidFill>
                  <a:srgbClr val="FF0000"/>
                </a:solidFill>
              </a:rPr>
              <a:t> </a:t>
            </a:r>
            <a:r>
              <a:rPr lang="en-US" altLang="zh-CN" sz="2400" b="1">
                <a:solidFill>
                  <a:srgbClr val="FF0000"/>
                </a:solidFill>
              </a:rPr>
              <a:t>in</a:t>
            </a:r>
            <a:r>
              <a:rPr lang="zh-CN" altLang="en-US" sz="2400" b="1">
                <a:solidFill>
                  <a:srgbClr val="FF0000"/>
                </a:solidFill>
              </a:rPr>
              <a:t> </a:t>
            </a:r>
            <a:r>
              <a:rPr lang="en-US" altLang="zh-CN" sz="2400" b="1">
                <a:solidFill>
                  <a:srgbClr val="FF0000"/>
                </a:solidFill>
              </a:rPr>
              <a:t>SEV,</a:t>
            </a:r>
            <a:r>
              <a:rPr lang="zh-CN" altLang="en-US" sz="2400" b="1">
                <a:solidFill>
                  <a:srgbClr val="FF0000"/>
                </a:solidFill>
              </a:rPr>
              <a:t> </a:t>
            </a:r>
            <a:r>
              <a:rPr lang="en-US" altLang="zh-CN" sz="2400" b="1">
                <a:solidFill>
                  <a:srgbClr val="FF0000"/>
                </a:solidFill>
              </a:rPr>
              <a:t>CCA</a:t>
            </a:r>
            <a:r>
              <a:rPr lang="zh-CN" altLang="en-US" sz="2400" b="1">
                <a:solidFill>
                  <a:srgbClr val="FF0000"/>
                </a:solidFill>
              </a:rPr>
              <a:t>， </a:t>
            </a:r>
            <a:r>
              <a:rPr lang="en-US" altLang="zh-CN" sz="2400" b="1">
                <a:solidFill>
                  <a:srgbClr val="FF0000"/>
                </a:solidFill>
              </a:rPr>
              <a:t>TDX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A79E99-2A8D-E648-9140-171C98402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48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42395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5ED1C9F2-C428-1248-B4F3-BC9C340A9415}"/>
              </a:ext>
            </a:extLst>
          </p:cNvPr>
          <p:cNvGrpSpPr/>
          <p:nvPr/>
        </p:nvGrpSpPr>
        <p:grpSpPr>
          <a:xfrm>
            <a:off x="355927" y="1848696"/>
            <a:ext cx="2668711" cy="3416816"/>
            <a:chOff x="1325774" y="1408463"/>
            <a:chExt cx="3815175" cy="4774661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01F19FF-B508-594B-BE04-A294775BF8E8}"/>
                </a:ext>
              </a:extLst>
            </p:cNvPr>
            <p:cNvSpPr txBox="1"/>
            <p:nvPr/>
          </p:nvSpPr>
          <p:spPr>
            <a:xfrm>
              <a:off x="1491160" y="1408463"/>
              <a:ext cx="3410199" cy="731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/>
                <a:t>SGX </a:t>
              </a:r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79B7A5B3-C842-5246-A985-6F18B054345E}"/>
                </a:ext>
              </a:extLst>
            </p:cNvPr>
            <p:cNvSpPr/>
            <p:nvPr/>
          </p:nvSpPr>
          <p:spPr>
            <a:xfrm>
              <a:off x="1325774" y="2083564"/>
              <a:ext cx="3815175" cy="4099560"/>
            </a:xfrm>
            <a:prstGeom prst="round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F2453A26-FE81-3748-8B2E-162DC10031D5}"/>
                </a:ext>
              </a:extLst>
            </p:cNvPr>
            <p:cNvSpPr/>
            <p:nvPr/>
          </p:nvSpPr>
          <p:spPr>
            <a:xfrm>
              <a:off x="1542416" y="2434564"/>
              <a:ext cx="3410199" cy="1798417"/>
            </a:xfrm>
            <a:prstGeom prst="roundRect">
              <a:avLst/>
            </a:prstGeom>
            <a:solidFill>
              <a:srgbClr val="780C02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2800">
                  <a:solidFill>
                    <a:schemeClr val="tx1"/>
                  </a:solidFill>
                </a:rPr>
                <a:t>Application</a:t>
              </a:r>
              <a:endParaRPr lang="en-US" sz="1351">
                <a:solidFill>
                  <a:schemeClr val="tx1"/>
                </a:solidFill>
              </a:endParaRP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879C44AC-F538-8049-8907-28D1AD703F6B}"/>
                </a:ext>
              </a:extLst>
            </p:cNvPr>
            <p:cNvSpPr/>
            <p:nvPr/>
          </p:nvSpPr>
          <p:spPr>
            <a:xfrm>
              <a:off x="1541271" y="4398644"/>
              <a:ext cx="3410199" cy="554470"/>
            </a:xfrm>
            <a:prstGeom prst="roundRect">
              <a:avLst/>
            </a:prstGeom>
            <a:solidFill>
              <a:srgbClr val="780C02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en-US" sz="2800">
                  <a:solidFill>
                    <a:schemeClr val="tx1"/>
                  </a:solidFill>
                </a:rPr>
                <a:t>OS</a:t>
              </a:r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698346CC-1B76-0D4D-8B0A-98E0AB27975E}"/>
                </a:ext>
              </a:extLst>
            </p:cNvPr>
            <p:cNvSpPr/>
            <p:nvPr/>
          </p:nvSpPr>
          <p:spPr>
            <a:xfrm>
              <a:off x="1671163" y="3182569"/>
              <a:ext cx="1525096" cy="760879"/>
            </a:xfrm>
            <a:prstGeom prst="roundRect">
              <a:avLst/>
            </a:prstGeom>
            <a:solidFill>
              <a:srgbClr val="6D9D3A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</a:rPr>
                <a:t>Enclave</a:t>
              </a:r>
            </a:p>
          </p:txBody>
        </p: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D13D28B3-BF70-3047-A286-40AC11077F88}"/>
                </a:ext>
              </a:extLst>
            </p:cNvPr>
            <p:cNvSpPr/>
            <p:nvPr/>
          </p:nvSpPr>
          <p:spPr>
            <a:xfrm>
              <a:off x="3325006" y="3182569"/>
              <a:ext cx="1525096" cy="760880"/>
            </a:xfrm>
            <a:prstGeom prst="roundRect">
              <a:avLst/>
            </a:prstGeom>
            <a:solidFill>
              <a:srgbClr val="6D9D3A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</a:rPr>
                <a:t>Enclave</a:t>
              </a:r>
            </a:p>
          </p:txBody>
        </p:sp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14ACADAF-DD44-D246-A23D-C8601DF0C80D}"/>
                </a:ext>
              </a:extLst>
            </p:cNvPr>
            <p:cNvSpPr/>
            <p:nvPr/>
          </p:nvSpPr>
          <p:spPr>
            <a:xfrm>
              <a:off x="1819207" y="5232853"/>
              <a:ext cx="2899857" cy="673024"/>
            </a:xfrm>
            <a:prstGeom prst="roundRect">
              <a:avLst/>
            </a:prstGeom>
            <a:solidFill>
              <a:srgbClr val="6D9D3A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</a:rPr>
                <a:t>Intel CPU</a:t>
              </a:r>
              <a:endParaRPr lang="en-US" sz="1351">
                <a:solidFill>
                  <a:schemeClr val="tx1"/>
                </a:solidFill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C2EDEDE-B0F4-6649-9593-F6975FF2B42F}"/>
              </a:ext>
            </a:extLst>
          </p:cNvPr>
          <p:cNvGrpSpPr/>
          <p:nvPr/>
        </p:nvGrpSpPr>
        <p:grpSpPr>
          <a:xfrm>
            <a:off x="6525160" y="1720592"/>
            <a:ext cx="2668711" cy="3416816"/>
            <a:chOff x="7925240" y="994726"/>
            <a:chExt cx="3815175" cy="4833313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ABED728-935D-0E41-AEF6-9EF55FFBE1DF}"/>
                </a:ext>
              </a:extLst>
            </p:cNvPr>
            <p:cNvSpPr txBox="1"/>
            <p:nvPr/>
          </p:nvSpPr>
          <p:spPr>
            <a:xfrm>
              <a:off x="8002071" y="994726"/>
              <a:ext cx="3707046" cy="740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/>
                <a:t>SEV </a:t>
              </a:r>
            </a:p>
          </p:txBody>
        </p: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B25F6D8B-DABA-9D47-A44F-C841F5EC0589}"/>
                </a:ext>
              </a:extLst>
            </p:cNvPr>
            <p:cNvSpPr/>
            <p:nvPr/>
          </p:nvSpPr>
          <p:spPr>
            <a:xfrm>
              <a:off x="7925240" y="1728479"/>
              <a:ext cx="3815175" cy="4099560"/>
            </a:xfrm>
            <a:prstGeom prst="round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40E1DE04-CCA3-8441-BC01-AF3ABC59C8D5}"/>
                </a:ext>
              </a:extLst>
            </p:cNvPr>
            <p:cNvSpPr/>
            <p:nvPr/>
          </p:nvSpPr>
          <p:spPr>
            <a:xfrm>
              <a:off x="8127729" y="4005768"/>
              <a:ext cx="3410199" cy="554470"/>
            </a:xfrm>
            <a:prstGeom prst="roundRect">
              <a:avLst/>
            </a:prstGeom>
            <a:solidFill>
              <a:srgbClr val="780C02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en-US" sz="2800">
                  <a:solidFill>
                    <a:schemeClr val="tx1"/>
                  </a:solidFill>
                </a:rPr>
                <a:t>VMM</a:t>
              </a:r>
            </a:p>
          </p:txBody>
        </p:sp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019708AA-71B0-5D42-BA95-AE709806BD37}"/>
                </a:ext>
              </a:extLst>
            </p:cNvPr>
            <p:cNvSpPr/>
            <p:nvPr/>
          </p:nvSpPr>
          <p:spPr>
            <a:xfrm>
              <a:off x="8168054" y="2067481"/>
              <a:ext cx="1525096" cy="1798417"/>
            </a:xfrm>
            <a:prstGeom prst="roundRect">
              <a:avLst/>
            </a:prstGeom>
            <a:solidFill>
              <a:srgbClr val="6D9D3A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</a:rPr>
                <a:t>VM</a:t>
              </a:r>
              <a:endParaRPr lang="en-US" sz="1351">
                <a:solidFill>
                  <a:schemeClr val="tx1"/>
                </a:solidFill>
              </a:endParaRPr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DC79186A-13F6-BF42-89BA-C402063713AA}"/>
                </a:ext>
              </a:extLst>
            </p:cNvPr>
            <p:cNvSpPr/>
            <p:nvPr/>
          </p:nvSpPr>
          <p:spPr>
            <a:xfrm>
              <a:off x="8405665" y="4839977"/>
              <a:ext cx="2899857" cy="673024"/>
            </a:xfrm>
            <a:prstGeom prst="roundRect">
              <a:avLst/>
            </a:prstGeom>
            <a:solidFill>
              <a:srgbClr val="6D9D3A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</a:rPr>
                <a:t>AMD CPU</a:t>
              </a:r>
              <a:endParaRPr lang="en-US" sz="1351">
                <a:solidFill>
                  <a:schemeClr val="tx1"/>
                </a:solidFill>
              </a:endParaRP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D5059119-7B3C-E740-9B4B-BA614D5BBEE1}"/>
                </a:ext>
              </a:extLst>
            </p:cNvPr>
            <p:cNvSpPr/>
            <p:nvPr/>
          </p:nvSpPr>
          <p:spPr>
            <a:xfrm>
              <a:off x="9978000" y="2053350"/>
              <a:ext cx="1525096" cy="1798417"/>
            </a:xfrm>
            <a:prstGeom prst="roundRect">
              <a:avLst/>
            </a:prstGeom>
            <a:solidFill>
              <a:srgbClr val="6D9D3A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</a:rPr>
                <a:t>VM</a:t>
              </a:r>
              <a:endParaRPr lang="en-US" sz="1351">
                <a:solidFill>
                  <a:schemeClr val="tx1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AE26178-7B1A-5548-915C-40DA76BC4DBB}"/>
              </a:ext>
            </a:extLst>
          </p:cNvPr>
          <p:cNvSpPr txBox="1"/>
          <p:nvPr/>
        </p:nvSpPr>
        <p:spPr>
          <a:xfrm>
            <a:off x="7063309" y="5286241"/>
            <a:ext cx="2443155" cy="50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1" b="1"/>
              <a:t>VM-based</a:t>
            </a:r>
            <a:r>
              <a:rPr lang="zh-CN" altLang="en-US" sz="1351" b="1"/>
              <a:t> </a:t>
            </a:r>
            <a:r>
              <a:rPr lang="en-US" altLang="zh-CN" sz="1351" b="1"/>
              <a:t>TEE</a:t>
            </a:r>
            <a:endParaRPr lang="en-US" sz="1351" b="1"/>
          </a:p>
          <a:p>
            <a:r>
              <a:rPr lang="en-US" sz="1351" b="1"/>
              <a:t>Code &amp; binary Compatible 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7473884-04C4-3C4D-BC45-6A34EC6743C9}"/>
              </a:ext>
            </a:extLst>
          </p:cNvPr>
          <p:cNvSpPr txBox="1"/>
          <p:nvPr/>
        </p:nvSpPr>
        <p:spPr>
          <a:xfrm>
            <a:off x="751727" y="5465697"/>
            <a:ext cx="1927160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1" b="1"/>
              <a:t>Enclave-based</a:t>
            </a:r>
            <a:r>
              <a:rPr lang="zh-CN" altLang="en-US" sz="1351" b="1"/>
              <a:t> </a:t>
            </a:r>
            <a:r>
              <a:rPr lang="en-US" altLang="zh-CN" sz="1351" b="1"/>
              <a:t>TEE</a:t>
            </a:r>
            <a:endParaRPr lang="en-US" sz="1351" b="1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E5A83602-7CAE-7948-8AE8-63D5C67C5240}"/>
              </a:ext>
            </a:extLst>
          </p:cNvPr>
          <p:cNvSpPr txBox="1">
            <a:spLocks/>
          </p:cNvSpPr>
          <p:nvPr/>
        </p:nvSpPr>
        <p:spPr>
          <a:xfrm>
            <a:off x="838200" y="8605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N">
                <a:latin typeface="Songti TC" panose="02010600040101010101" pitchFamily="2" charset="-120"/>
                <a:ea typeface="Songti TC" panose="02010600040101010101" pitchFamily="2" charset="-120"/>
              </a:rPr>
              <a:t>Confidential Computing with TEE</a:t>
            </a:r>
            <a:endParaRPr lang="en-US" altLang="zh-CN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15E5764-D0B4-624C-BFFB-E715F3D92BE5}"/>
              </a:ext>
            </a:extLst>
          </p:cNvPr>
          <p:cNvSpPr/>
          <p:nvPr/>
        </p:nvSpPr>
        <p:spPr>
          <a:xfrm>
            <a:off x="9704459" y="2891013"/>
            <a:ext cx="23046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>
                <a:latin typeface="Songti TC" panose="02010600040101010101" pitchFamily="2" charset="-120"/>
                <a:ea typeface="Songti TC" panose="02010600040101010101" pitchFamily="2" charset="-120"/>
              </a:rPr>
              <a:t>AMD</a:t>
            </a:r>
            <a:r>
              <a:rPr lang="zh-CN" altLang="en-US" sz="2400" b="1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400" b="1">
                <a:latin typeface="Songti TC" panose="02010600040101010101" pitchFamily="2" charset="-120"/>
                <a:ea typeface="Songti TC" panose="02010600040101010101" pitchFamily="2" charset="-120"/>
              </a:rPr>
              <a:t>SEV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b="1"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>
                <a:latin typeface="Songti TC" panose="02010600040101010101" pitchFamily="2" charset="-120"/>
                <a:ea typeface="Songti TC" panose="02010600040101010101" pitchFamily="2" charset="-120"/>
              </a:rPr>
              <a:t>Intel</a:t>
            </a:r>
            <a:r>
              <a:rPr lang="zh-CN" altLang="en-US" sz="2400" b="1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400" b="1">
                <a:latin typeface="Songti TC" panose="02010600040101010101" pitchFamily="2" charset="-120"/>
                <a:ea typeface="Songti TC" panose="02010600040101010101" pitchFamily="2" charset="-120"/>
              </a:rPr>
              <a:t>TDX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b="1"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>
                <a:latin typeface="Songti TC" panose="02010600040101010101" pitchFamily="2" charset="-120"/>
                <a:ea typeface="Songti TC" panose="02010600040101010101" pitchFamily="2" charset="-120"/>
              </a:rPr>
              <a:t>ARM</a:t>
            </a:r>
            <a:r>
              <a:rPr lang="zh-CN" altLang="en-US" sz="2400" b="1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400" b="1">
                <a:latin typeface="Songti TC" panose="02010600040101010101" pitchFamily="2" charset="-120"/>
                <a:ea typeface="Songti TC" panose="02010600040101010101" pitchFamily="2" charset="-120"/>
              </a:rPr>
              <a:t>CCA</a:t>
            </a:r>
          </a:p>
          <a:p>
            <a:r>
              <a:rPr lang="zh-CN" altLang="en-US" sz="2400" b="1">
                <a:latin typeface="Songti TC" panose="02010600040101010101" pitchFamily="2" charset="-120"/>
                <a:ea typeface="Songti TC" panose="02010600040101010101" pitchFamily="2" charset="-120"/>
              </a:rPr>
              <a:t>           </a:t>
            </a:r>
            <a:r>
              <a:rPr lang="en-US" altLang="zh-CN" sz="2400" b="1">
                <a:latin typeface="Songti TC" panose="02010600040101010101" pitchFamily="2" charset="-120"/>
                <a:ea typeface="Songti TC" panose="02010600040101010101" pitchFamily="2" charset="-120"/>
              </a:rPr>
              <a:t>…</a:t>
            </a:r>
            <a:endParaRPr lang="en-US" sz="240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36FB6CC-197C-8D4D-8208-6974F0864AB2}"/>
              </a:ext>
            </a:extLst>
          </p:cNvPr>
          <p:cNvSpPr/>
          <p:nvPr/>
        </p:nvSpPr>
        <p:spPr>
          <a:xfrm>
            <a:off x="3446874" y="2813724"/>
            <a:ext cx="23046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>
                <a:latin typeface="Songti TC" panose="02010600040101010101" pitchFamily="2" charset="-120"/>
                <a:ea typeface="Songti TC" panose="02010600040101010101" pitchFamily="2" charset="-120"/>
              </a:rPr>
              <a:t>Intel</a:t>
            </a:r>
            <a:r>
              <a:rPr lang="zh-CN" altLang="en-US" sz="2400" b="1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400" b="1">
                <a:latin typeface="Songti TC" panose="02010600040101010101" pitchFamily="2" charset="-120"/>
                <a:ea typeface="Songti TC" panose="02010600040101010101" pitchFamily="2" charset="-120"/>
              </a:rPr>
              <a:t>SGX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b="1"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>
                <a:latin typeface="Songti TC" panose="02010600040101010101" pitchFamily="2" charset="-120"/>
                <a:ea typeface="Songti TC" panose="02010600040101010101" pitchFamily="2" charset="-120"/>
              </a:rPr>
              <a:t>Keystone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b="1"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>
                <a:latin typeface="Songti TC" panose="02010600040101010101" pitchFamily="2" charset="-120"/>
                <a:ea typeface="Songti TC" panose="02010600040101010101" pitchFamily="2" charset="-120"/>
              </a:rPr>
              <a:t>Penglai</a:t>
            </a:r>
          </a:p>
          <a:p>
            <a:r>
              <a:rPr lang="zh-CN" altLang="en-US" sz="2400" b="1">
                <a:latin typeface="Songti TC" panose="02010600040101010101" pitchFamily="2" charset="-120"/>
                <a:ea typeface="Songti TC" panose="02010600040101010101" pitchFamily="2" charset="-120"/>
              </a:rPr>
              <a:t>           </a:t>
            </a:r>
            <a:r>
              <a:rPr lang="en-US" altLang="zh-CN" sz="2400" b="1">
                <a:latin typeface="Songti TC" panose="02010600040101010101" pitchFamily="2" charset="-120"/>
                <a:ea typeface="Songti TC" panose="02010600040101010101" pitchFamily="2" charset="-120"/>
              </a:rPr>
              <a:t>…</a:t>
            </a:r>
            <a:endParaRPr lang="en-US" sz="24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B6A022-15B4-2B44-ADF5-AE87EC117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3360417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B9927-5323-F745-81AF-CC84793D8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56" y="365125"/>
            <a:ext cx="11749088" cy="1325563"/>
          </a:xfrm>
        </p:spPr>
        <p:txBody>
          <a:bodyPr>
            <a:noAutofit/>
          </a:bodyPr>
          <a:lstStyle/>
          <a:p>
            <a:r>
              <a:rPr lang="en-US" sz="3200"/>
              <a:t>Ciphertext Side Channel</a:t>
            </a:r>
            <a:r>
              <a:rPr lang="zh-CN" altLang="en-US" sz="3200"/>
              <a:t> </a:t>
            </a:r>
            <a:r>
              <a:rPr lang="en-US" altLang="zh-CN" sz="3200"/>
              <a:t>-</a:t>
            </a:r>
            <a:r>
              <a:rPr lang="zh-CN" altLang="en-US" sz="3200"/>
              <a:t> </a:t>
            </a:r>
            <a:r>
              <a:rPr lang="en-US" altLang="zh-CN" sz="3200"/>
              <a:t>Outline</a:t>
            </a:r>
            <a:br>
              <a:rPr lang="en-US" sz="3200"/>
            </a:br>
            <a:endParaRPr lang="en-US" sz="3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279EB-251E-4B4F-A2D5-1F1C816C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9225"/>
            <a:ext cx="10515600" cy="4351339"/>
          </a:xfrm>
        </p:spPr>
        <p:txBody>
          <a:bodyPr/>
          <a:lstStyle/>
          <a:p>
            <a:r>
              <a:rPr lang="en-US" altLang="zh-CN"/>
              <a:t>Attack</a:t>
            </a:r>
            <a:r>
              <a:rPr lang="zh-CN" altLang="en-US"/>
              <a:t> </a:t>
            </a:r>
            <a:r>
              <a:rPr lang="en-US" altLang="zh-CN"/>
              <a:t>Primitives</a:t>
            </a:r>
          </a:p>
          <a:p>
            <a:pPr lvl="1"/>
            <a:r>
              <a:rPr lang="en-US" altLang="zh-CN"/>
              <a:t>Dictionary</a:t>
            </a:r>
            <a:r>
              <a:rPr lang="zh-CN" altLang="en-US"/>
              <a:t> </a:t>
            </a:r>
            <a:r>
              <a:rPr lang="en-US" altLang="zh-CN"/>
              <a:t>Attacks</a:t>
            </a:r>
          </a:p>
          <a:p>
            <a:pPr lvl="1"/>
            <a:r>
              <a:rPr lang="en-US" altLang="zh-CN"/>
              <a:t>Collision</a:t>
            </a:r>
            <a:r>
              <a:rPr lang="zh-CN" altLang="en-US"/>
              <a:t> </a:t>
            </a:r>
            <a:r>
              <a:rPr lang="en-US" altLang="zh-CN"/>
              <a:t>Attacks</a:t>
            </a:r>
          </a:p>
          <a:p>
            <a:pPr marL="457189" lvl="1" indent="0">
              <a:buNone/>
            </a:pPr>
            <a:endParaRPr lang="en-US" altLang="zh-CN"/>
          </a:p>
          <a:p>
            <a:r>
              <a:rPr lang="en-US" altLang="zh-CN"/>
              <a:t>Mitigation</a:t>
            </a:r>
          </a:p>
          <a:p>
            <a:pPr lvl="1"/>
            <a:r>
              <a:rPr lang="en-US" altLang="zh-CN"/>
              <a:t>Hardware-level</a:t>
            </a:r>
            <a:r>
              <a:rPr lang="zh-CN" altLang="en-US"/>
              <a:t> </a:t>
            </a:r>
            <a:r>
              <a:rPr lang="en-US" altLang="zh-CN"/>
              <a:t>Mitigation</a:t>
            </a:r>
          </a:p>
          <a:p>
            <a:pPr lvl="1"/>
            <a:r>
              <a:rPr lang="en-US" altLang="zh-CN">
                <a:solidFill>
                  <a:srgbClr val="C00000"/>
                </a:solidFill>
              </a:rPr>
              <a:t>Software-level</a:t>
            </a:r>
            <a:r>
              <a:rPr lang="zh-CN" altLang="en-US">
                <a:solidFill>
                  <a:srgbClr val="C00000"/>
                </a:solidFill>
              </a:rPr>
              <a:t> </a:t>
            </a:r>
            <a:r>
              <a:rPr lang="en-US" altLang="zh-CN">
                <a:solidFill>
                  <a:srgbClr val="C00000"/>
                </a:solidFill>
              </a:rPr>
              <a:t>Mitigation</a:t>
            </a:r>
          </a:p>
          <a:p>
            <a:pPr marL="457189" lvl="1" indent="0">
              <a:buNone/>
            </a:pPr>
            <a:endParaRPr lang="en-US" altLang="zh-CN"/>
          </a:p>
          <a:p>
            <a:r>
              <a:rPr lang="en-US" altLang="zh-CN"/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C5992A-C5EE-4649-849A-25B47702F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49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7034436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CBFDB-6862-4FF7-7D6B-EF502477E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ongti TC" panose="02010600040101010101" pitchFamily="2" charset="-120"/>
                <a:ea typeface="Songti TC" panose="02010600040101010101" pitchFamily="2" charset="-120"/>
                <a:cs typeface="Calibri Light"/>
              </a:rPr>
              <a:t>Software Level Mitigations:</a:t>
            </a:r>
            <a:r>
              <a:rPr lang="en-US">
                <a:latin typeface="Songti TC" panose="02010600040101010101" pitchFamily="2" charset="-120"/>
                <a:ea typeface="Songti TC" panose="02010600040101010101" pitchFamily="2" charset="-120"/>
                <a:cs typeface="+mj-lt"/>
              </a:rPr>
              <a:t> Basic Strategies</a:t>
            </a:r>
            <a:r>
              <a:rPr lang="en-US">
                <a:latin typeface="Songti TC" panose="02010600040101010101" pitchFamily="2" charset="-120"/>
                <a:ea typeface="Songti TC" panose="02010600040101010101" pitchFamily="2" charset="-120"/>
                <a:cs typeface="Calibri Light"/>
              </a:rPr>
              <a:t> </a:t>
            </a:r>
            <a:endParaRPr lang="en-US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CB312-D1D4-C2C7-9A75-8F6B557D0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2096559"/>
            <a:ext cx="3242734" cy="43513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7965" indent="-227965"/>
            <a:endParaRPr lang="en-US">
              <a:cs typeface="Calibri"/>
            </a:endParaRPr>
          </a:p>
          <a:p>
            <a:pPr marL="0" indent="0">
              <a:buNone/>
            </a:pPr>
            <a:r>
              <a:rPr lang="en-US">
                <a:cs typeface="Calibri"/>
              </a:rPr>
              <a:t>Change location for each write</a:t>
            </a:r>
            <a:br>
              <a:rPr lang="en-US">
                <a:cs typeface="Calibri"/>
              </a:rPr>
            </a:br>
            <a:br>
              <a:rPr lang="en-US">
                <a:cs typeface="Calibri"/>
              </a:rPr>
            </a:br>
            <a:endParaRPr lang="en-US">
              <a:cs typeface="Calibri"/>
            </a:endParaRPr>
          </a:p>
          <a:p>
            <a:pPr marL="227965" indent="-227965"/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  <a:p>
            <a:pPr marL="227965" indent="-227965"/>
            <a:endParaRPr lang="en-US">
              <a:cs typeface="Calibri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9FB6DA7-E8BE-B0AE-9544-9F8C458FC6CE}"/>
              </a:ext>
            </a:extLst>
          </p:cNvPr>
          <p:cNvSpPr/>
          <p:nvPr/>
        </p:nvSpPr>
        <p:spPr>
          <a:xfrm>
            <a:off x="6784872" y="2142760"/>
            <a:ext cx="1904999" cy="32986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EDFA479-F6F8-88CD-9F67-39FDCF324672}"/>
              </a:ext>
            </a:extLst>
          </p:cNvPr>
          <p:cNvSpPr txBox="1"/>
          <p:nvPr/>
        </p:nvSpPr>
        <p:spPr>
          <a:xfrm>
            <a:off x="6785372" y="1742208"/>
            <a:ext cx="190099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Memory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88A3CC2-C320-4EA0-FC7C-DDEB2D334E10}"/>
              </a:ext>
            </a:extLst>
          </p:cNvPr>
          <p:cNvSpPr txBox="1"/>
          <p:nvPr/>
        </p:nvSpPr>
        <p:spPr>
          <a:xfrm>
            <a:off x="6785372" y="2445811"/>
            <a:ext cx="1900991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</a:rPr>
              <a:t>Cipher 1</a:t>
            </a:r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3404000-494A-9891-D975-49F94040D504}"/>
              </a:ext>
            </a:extLst>
          </p:cNvPr>
          <p:cNvSpPr txBox="1"/>
          <p:nvPr/>
        </p:nvSpPr>
        <p:spPr>
          <a:xfrm>
            <a:off x="6785372" y="3058662"/>
            <a:ext cx="1900991" cy="369332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</a:rPr>
              <a:t>Cipher 2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938F595-D13E-4DF4-842B-61F9CF6B8621}"/>
              </a:ext>
            </a:extLst>
          </p:cNvPr>
          <p:cNvCxnSpPr/>
          <p:nvPr/>
        </p:nvCxnSpPr>
        <p:spPr>
          <a:xfrm flipH="1" flipV="1">
            <a:off x="5030981" y="2621182"/>
            <a:ext cx="1657350" cy="95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02D6041-DCBF-E333-A135-701572AC87BE}"/>
              </a:ext>
            </a:extLst>
          </p:cNvPr>
          <p:cNvCxnSpPr>
            <a:cxnSpLocks/>
          </p:cNvCxnSpPr>
          <p:nvPr/>
        </p:nvCxnSpPr>
        <p:spPr>
          <a:xfrm>
            <a:off x="5032375" y="3377142"/>
            <a:ext cx="166687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714F6193-B8E5-2629-B3FF-A4F833E643BF}"/>
              </a:ext>
            </a:extLst>
          </p:cNvPr>
          <p:cNvSpPr txBox="1"/>
          <p:nvPr/>
        </p:nvSpPr>
        <p:spPr>
          <a:xfrm>
            <a:off x="4223147" y="1742208"/>
            <a:ext cx="190099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Register Space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F54F4F-B7E0-B311-4C82-6765C83D86B9}"/>
              </a:ext>
            </a:extLst>
          </p:cNvPr>
          <p:cNvSpPr/>
          <p:nvPr/>
        </p:nvSpPr>
        <p:spPr>
          <a:xfrm>
            <a:off x="3786589" y="2436792"/>
            <a:ext cx="1101041" cy="367446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1350">
                <a:solidFill>
                  <a:schemeClr val="bg1"/>
                </a:solidFill>
                <a:ea typeface="等线"/>
              </a:rPr>
              <a:t>Plain</a:t>
            </a:r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5944D4-D5BA-EF77-D3A3-066339B155C7}"/>
              </a:ext>
            </a:extLst>
          </p:cNvPr>
          <p:cNvSpPr/>
          <p:nvPr/>
        </p:nvSpPr>
        <p:spPr>
          <a:xfrm>
            <a:off x="3786588" y="3189499"/>
            <a:ext cx="1101041" cy="367446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1350">
                <a:solidFill>
                  <a:schemeClr val="bg1"/>
                </a:solidFill>
                <a:ea typeface="等线"/>
              </a:rPr>
              <a:t>Plain</a:t>
            </a:r>
            <a:endParaRPr lang="en-US"/>
          </a:p>
        </p:txBody>
      </p:sp>
      <p:pic>
        <p:nvPicPr>
          <p:cNvPr id="21" name="Graphic 6" descr="Gears with solid fill">
            <a:extLst>
              <a:ext uri="{FF2B5EF4-FFF2-40B4-BE49-F238E27FC236}">
                <a16:creationId xmlns:a16="http://schemas.microsoft.com/office/drawing/2014/main" id="{E069E4CC-5005-101F-3100-53D7F5E83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54232" y="2811301"/>
            <a:ext cx="373566" cy="3735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07604A-3300-7F4B-91E5-12135B5D4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50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6888259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CBFDB-6862-4FF7-7D6B-EF502477E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ongti TC" panose="02010600040101010101" pitchFamily="2" charset="-120"/>
                <a:ea typeface="Songti TC" panose="02010600040101010101" pitchFamily="2" charset="-120"/>
                <a:cs typeface="Calibri Light"/>
              </a:rPr>
              <a:t>Software Level Mitigations:</a:t>
            </a:r>
            <a:r>
              <a:rPr lang="en-US">
                <a:latin typeface="Songti TC" panose="02010600040101010101" pitchFamily="2" charset="-120"/>
                <a:ea typeface="Songti TC" panose="02010600040101010101" pitchFamily="2" charset="-120"/>
                <a:cs typeface="+mj-lt"/>
              </a:rPr>
              <a:t> Basic Strategies</a:t>
            </a:r>
            <a:r>
              <a:rPr lang="en-US">
                <a:latin typeface="Songti TC" panose="02010600040101010101" pitchFamily="2" charset="-120"/>
                <a:ea typeface="Songti TC" panose="02010600040101010101" pitchFamily="2" charset="-120"/>
                <a:cs typeface="Calibri Light"/>
              </a:rPr>
              <a:t> </a:t>
            </a:r>
            <a:endParaRPr lang="en-US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CB312-D1D4-C2C7-9A75-8F6B557D0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2096559"/>
            <a:ext cx="3242734" cy="43513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7965" indent="-227965"/>
            <a:endParaRPr lang="en-US">
              <a:cs typeface="Calibri"/>
            </a:endParaRPr>
          </a:p>
          <a:p>
            <a:pPr marL="0" indent="0">
              <a:buNone/>
            </a:pPr>
            <a:r>
              <a:rPr lang="en-US">
                <a:cs typeface="Calibri"/>
              </a:rPr>
              <a:t>Change location for each write</a:t>
            </a:r>
            <a:br>
              <a:rPr lang="en-US">
                <a:cs typeface="Calibri"/>
              </a:rPr>
            </a:br>
            <a:br>
              <a:rPr lang="en-US">
                <a:cs typeface="Calibri"/>
              </a:rPr>
            </a:br>
            <a:br>
              <a:rPr lang="en-US">
                <a:cs typeface="Calibri"/>
              </a:rPr>
            </a:br>
            <a:r>
              <a:rPr lang="en-US">
                <a:cs typeface="Calibri"/>
              </a:rPr>
              <a:t>Mask values before write</a:t>
            </a:r>
            <a:endParaRPr lang="en-US">
              <a:ea typeface="Calibri"/>
              <a:cs typeface="Calibri"/>
            </a:endParaRPr>
          </a:p>
          <a:p>
            <a:pPr marL="227965" indent="-227965"/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  <a:p>
            <a:pPr marL="227965" indent="-227965"/>
            <a:endParaRPr lang="en-US">
              <a:cs typeface="Calibri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9FB6DA7-E8BE-B0AE-9544-9F8C458FC6CE}"/>
              </a:ext>
            </a:extLst>
          </p:cNvPr>
          <p:cNvSpPr/>
          <p:nvPr/>
        </p:nvSpPr>
        <p:spPr>
          <a:xfrm>
            <a:off x="6784872" y="2142760"/>
            <a:ext cx="1904999" cy="32986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EDFA479-F6F8-88CD-9F67-39FDCF324672}"/>
              </a:ext>
            </a:extLst>
          </p:cNvPr>
          <p:cNvSpPr txBox="1"/>
          <p:nvPr/>
        </p:nvSpPr>
        <p:spPr>
          <a:xfrm>
            <a:off x="6785372" y="1742208"/>
            <a:ext cx="190099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Memory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88A3CC2-C320-4EA0-FC7C-DDEB2D334E10}"/>
              </a:ext>
            </a:extLst>
          </p:cNvPr>
          <p:cNvSpPr txBox="1"/>
          <p:nvPr/>
        </p:nvSpPr>
        <p:spPr>
          <a:xfrm>
            <a:off x="6785372" y="2445811"/>
            <a:ext cx="1900991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</a:rPr>
              <a:t>Cipher 1</a:t>
            </a:r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3404000-494A-9891-D975-49F94040D504}"/>
              </a:ext>
            </a:extLst>
          </p:cNvPr>
          <p:cNvSpPr txBox="1"/>
          <p:nvPr/>
        </p:nvSpPr>
        <p:spPr>
          <a:xfrm>
            <a:off x="6785372" y="3058662"/>
            <a:ext cx="1900991" cy="369332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</a:rPr>
              <a:t>Cipher 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0D2928D-40E1-E5B3-D54B-B0F7B393B2DE}"/>
              </a:ext>
            </a:extLst>
          </p:cNvPr>
          <p:cNvSpPr txBox="1"/>
          <p:nvPr/>
        </p:nvSpPr>
        <p:spPr>
          <a:xfrm>
            <a:off x="6785372" y="4392162"/>
            <a:ext cx="1900991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</a:rPr>
              <a:t>Cipher 3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938F595-D13E-4DF4-842B-61F9CF6B8621}"/>
              </a:ext>
            </a:extLst>
          </p:cNvPr>
          <p:cNvCxnSpPr/>
          <p:nvPr/>
        </p:nvCxnSpPr>
        <p:spPr>
          <a:xfrm flipH="1" flipV="1">
            <a:off x="5030981" y="2621182"/>
            <a:ext cx="1657350" cy="95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02D6041-DCBF-E333-A135-701572AC87BE}"/>
              </a:ext>
            </a:extLst>
          </p:cNvPr>
          <p:cNvCxnSpPr>
            <a:cxnSpLocks/>
          </p:cNvCxnSpPr>
          <p:nvPr/>
        </p:nvCxnSpPr>
        <p:spPr>
          <a:xfrm>
            <a:off x="5032375" y="3377142"/>
            <a:ext cx="166687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9E51AA0-1094-00A2-ABDA-EAA28D4270C7}"/>
              </a:ext>
            </a:extLst>
          </p:cNvPr>
          <p:cNvCxnSpPr>
            <a:cxnSpLocks/>
          </p:cNvCxnSpPr>
          <p:nvPr/>
        </p:nvCxnSpPr>
        <p:spPr>
          <a:xfrm flipH="1" flipV="1">
            <a:off x="5044455" y="4529433"/>
            <a:ext cx="1701954" cy="23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714F6193-B8E5-2629-B3FF-A4F833E643BF}"/>
              </a:ext>
            </a:extLst>
          </p:cNvPr>
          <p:cNvSpPr txBox="1"/>
          <p:nvPr/>
        </p:nvSpPr>
        <p:spPr>
          <a:xfrm>
            <a:off x="4223147" y="1742208"/>
            <a:ext cx="190099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Register Space</a:t>
            </a:r>
          </a:p>
        </p:txBody>
      </p:sp>
      <p:pic>
        <p:nvPicPr>
          <p:cNvPr id="18" name="Graphic 6" descr="Gears with solid fill">
            <a:extLst>
              <a:ext uri="{FF2B5EF4-FFF2-40B4-BE49-F238E27FC236}">
                <a16:creationId xmlns:a16="http://schemas.microsoft.com/office/drawing/2014/main" id="{C379E117-21B9-D762-2BE6-B2E3E4DEC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70599" y="5385373"/>
            <a:ext cx="457200" cy="4200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3F54F4F-B7E0-B311-4C82-6765C83D86B9}"/>
              </a:ext>
            </a:extLst>
          </p:cNvPr>
          <p:cNvSpPr/>
          <p:nvPr/>
        </p:nvSpPr>
        <p:spPr>
          <a:xfrm>
            <a:off x="3786589" y="2436792"/>
            <a:ext cx="1101041" cy="367446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1350">
                <a:solidFill>
                  <a:schemeClr val="bg1"/>
                </a:solidFill>
                <a:ea typeface="等线"/>
              </a:rPr>
              <a:t>Plain</a:t>
            </a:r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5944D4-D5BA-EF77-D3A3-066339B155C7}"/>
              </a:ext>
            </a:extLst>
          </p:cNvPr>
          <p:cNvSpPr/>
          <p:nvPr/>
        </p:nvSpPr>
        <p:spPr>
          <a:xfrm>
            <a:off x="3786588" y="3189499"/>
            <a:ext cx="1101041" cy="367446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1350">
                <a:solidFill>
                  <a:schemeClr val="bg1"/>
                </a:solidFill>
                <a:ea typeface="等线"/>
              </a:rPr>
              <a:t>Plain</a:t>
            </a:r>
            <a:endParaRPr lang="en-US"/>
          </a:p>
        </p:txBody>
      </p:sp>
      <p:pic>
        <p:nvPicPr>
          <p:cNvPr id="21" name="Graphic 6" descr="Gears with solid fill">
            <a:extLst>
              <a:ext uri="{FF2B5EF4-FFF2-40B4-BE49-F238E27FC236}">
                <a16:creationId xmlns:a16="http://schemas.microsoft.com/office/drawing/2014/main" id="{E069E4CC-5005-101F-3100-53D7F5E83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54232" y="2811301"/>
            <a:ext cx="373566" cy="37356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F4A40C7-7465-2C40-AAD3-D996CAB5EB54}"/>
              </a:ext>
            </a:extLst>
          </p:cNvPr>
          <p:cNvSpPr/>
          <p:nvPr/>
        </p:nvSpPr>
        <p:spPr>
          <a:xfrm>
            <a:off x="3740124" y="4267450"/>
            <a:ext cx="1193967" cy="516128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1350">
                <a:solidFill>
                  <a:schemeClr val="bg1"/>
                </a:solidFill>
                <a:ea typeface="等线"/>
              </a:rPr>
              <a:t>Plain + Mask A</a:t>
            </a:r>
            <a:endParaRPr lang="en-US" err="1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2D374AA-2990-0E5C-34A7-C38186C7434B}"/>
              </a:ext>
            </a:extLst>
          </p:cNvPr>
          <p:cNvSpPr/>
          <p:nvPr/>
        </p:nvSpPr>
        <p:spPr>
          <a:xfrm>
            <a:off x="3740124" y="4815718"/>
            <a:ext cx="1193967" cy="516128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1350">
                <a:solidFill>
                  <a:schemeClr val="bg1"/>
                </a:solidFill>
                <a:ea typeface="等线"/>
              </a:rPr>
              <a:t>Plain</a:t>
            </a:r>
            <a:endParaRPr lang="en-US" altLang="zh-CN" sz="1350">
              <a:solidFill>
                <a:schemeClr val="bg1"/>
              </a:solidFill>
              <a:ea typeface="等线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CA0E5B-44B7-BD4F-A7F2-B156A5EA4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51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4149821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CBFDB-6862-4FF7-7D6B-EF502477E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ongti TC" panose="02010600040101010101" pitchFamily="2" charset="-120"/>
                <a:ea typeface="Songti TC" panose="02010600040101010101" pitchFamily="2" charset="-120"/>
                <a:cs typeface="Calibri Light"/>
              </a:rPr>
              <a:t>Software Level Mitigations:</a:t>
            </a:r>
            <a:r>
              <a:rPr lang="en-US">
                <a:latin typeface="Songti TC" panose="02010600040101010101" pitchFamily="2" charset="-120"/>
                <a:ea typeface="Songti TC" panose="02010600040101010101" pitchFamily="2" charset="-120"/>
                <a:cs typeface="+mj-lt"/>
              </a:rPr>
              <a:t> Basic Strategies</a:t>
            </a:r>
            <a:r>
              <a:rPr lang="en-US">
                <a:latin typeface="Songti TC" panose="02010600040101010101" pitchFamily="2" charset="-120"/>
                <a:ea typeface="Songti TC" panose="02010600040101010101" pitchFamily="2" charset="-120"/>
                <a:cs typeface="Calibri Light"/>
              </a:rPr>
              <a:t> </a:t>
            </a:r>
            <a:endParaRPr lang="en-US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CB312-D1D4-C2C7-9A75-8F6B557D0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2096559"/>
            <a:ext cx="3242734" cy="43513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7965" indent="-227965"/>
            <a:endParaRPr lang="en-US">
              <a:cs typeface="Calibri"/>
            </a:endParaRPr>
          </a:p>
          <a:p>
            <a:pPr marL="0" indent="0">
              <a:buNone/>
            </a:pPr>
            <a:r>
              <a:rPr lang="en-US">
                <a:cs typeface="Calibri"/>
              </a:rPr>
              <a:t>Change location for each write</a:t>
            </a:r>
            <a:br>
              <a:rPr lang="en-US">
                <a:cs typeface="Calibri"/>
              </a:rPr>
            </a:br>
            <a:br>
              <a:rPr lang="en-US">
                <a:cs typeface="Calibri"/>
              </a:rPr>
            </a:br>
            <a:br>
              <a:rPr lang="en-US">
                <a:cs typeface="Calibri"/>
              </a:rPr>
            </a:br>
            <a:r>
              <a:rPr lang="en-US">
                <a:cs typeface="Calibri"/>
              </a:rPr>
              <a:t>Mask values before write</a:t>
            </a:r>
            <a:endParaRPr lang="en-US">
              <a:ea typeface="Calibri"/>
              <a:cs typeface="Calibri"/>
            </a:endParaRPr>
          </a:p>
          <a:p>
            <a:pPr marL="227965" indent="-227965"/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  <a:p>
            <a:pPr marL="227965" indent="-227965"/>
            <a:endParaRPr lang="en-US">
              <a:cs typeface="Calibri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9FB6DA7-E8BE-B0AE-9544-9F8C458FC6CE}"/>
              </a:ext>
            </a:extLst>
          </p:cNvPr>
          <p:cNvSpPr/>
          <p:nvPr/>
        </p:nvSpPr>
        <p:spPr>
          <a:xfrm>
            <a:off x="6784872" y="2142760"/>
            <a:ext cx="1904999" cy="32986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EDFA479-F6F8-88CD-9F67-39FDCF324672}"/>
              </a:ext>
            </a:extLst>
          </p:cNvPr>
          <p:cNvSpPr txBox="1"/>
          <p:nvPr/>
        </p:nvSpPr>
        <p:spPr>
          <a:xfrm>
            <a:off x="6785372" y="1742208"/>
            <a:ext cx="190099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Memory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88A3CC2-C320-4EA0-FC7C-DDEB2D334E10}"/>
              </a:ext>
            </a:extLst>
          </p:cNvPr>
          <p:cNvSpPr txBox="1"/>
          <p:nvPr/>
        </p:nvSpPr>
        <p:spPr>
          <a:xfrm>
            <a:off x="6785372" y="2445811"/>
            <a:ext cx="1900991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</a:rPr>
              <a:t>Cipher 1</a:t>
            </a:r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3404000-494A-9891-D975-49F94040D504}"/>
              </a:ext>
            </a:extLst>
          </p:cNvPr>
          <p:cNvSpPr txBox="1"/>
          <p:nvPr/>
        </p:nvSpPr>
        <p:spPr>
          <a:xfrm>
            <a:off x="6785372" y="3058662"/>
            <a:ext cx="1900991" cy="369332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</a:rPr>
              <a:t>Cipher 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0D2928D-40E1-E5B3-D54B-B0F7B393B2DE}"/>
              </a:ext>
            </a:extLst>
          </p:cNvPr>
          <p:cNvSpPr txBox="1"/>
          <p:nvPr/>
        </p:nvSpPr>
        <p:spPr>
          <a:xfrm>
            <a:off x="6785372" y="4392162"/>
            <a:ext cx="1900991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</a:rPr>
              <a:t>Cipher 4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938F595-D13E-4DF4-842B-61F9CF6B8621}"/>
              </a:ext>
            </a:extLst>
          </p:cNvPr>
          <p:cNvCxnSpPr/>
          <p:nvPr/>
        </p:nvCxnSpPr>
        <p:spPr>
          <a:xfrm flipH="1" flipV="1">
            <a:off x="5030981" y="2621182"/>
            <a:ext cx="1657350" cy="95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02D6041-DCBF-E333-A135-701572AC87BE}"/>
              </a:ext>
            </a:extLst>
          </p:cNvPr>
          <p:cNvCxnSpPr>
            <a:cxnSpLocks/>
          </p:cNvCxnSpPr>
          <p:nvPr/>
        </p:nvCxnSpPr>
        <p:spPr>
          <a:xfrm>
            <a:off x="5032375" y="3377142"/>
            <a:ext cx="166687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9E51AA0-1094-00A2-ABDA-EAA28D4270C7}"/>
              </a:ext>
            </a:extLst>
          </p:cNvPr>
          <p:cNvCxnSpPr>
            <a:cxnSpLocks/>
          </p:cNvCxnSpPr>
          <p:nvPr/>
        </p:nvCxnSpPr>
        <p:spPr>
          <a:xfrm flipH="1" flipV="1">
            <a:off x="5044455" y="4529433"/>
            <a:ext cx="1701954" cy="23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68820B22-294C-9E53-C492-6B7C0C8BB5B7}"/>
              </a:ext>
            </a:extLst>
          </p:cNvPr>
          <p:cNvCxnSpPr>
            <a:cxnSpLocks/>
          </p:cNvCxnSpPr>
          <p:nvPr/>
        </p:nvCxnSpPr>
        <p:spPr>
          <a:xfrm flipV="1">
            <a:off x="5110898" y="4748741"/>
            <a:ext cx="1645501" cy="14050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714F6193-B8E5-2629-B3FF-A4F833E643BF}"/>
              </a:ext>
            </a:extLst>
          </p:cNvPr>
          <p:cNvSpPr txBox="1"/>
          <p:nvPr/>
        </p:nvSpPr>
        <p:spPr>
          <a:xfrm>
            <a:off x="4223147" y="1742208"/>
            <a:ext cx="190099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Register Space</a:t>
            </a:r>
          </a:p>
        </p:txBody>
      </p:sp>
      <p:pic>
        <p:nvPicPr>
          <p:cNvPr id="18" name="Graphic 6" descr="Gears with solid fill">
            <a:extLst>
              <a:ext uri="{FF2B5EF4-FFF2-40B4-BE49-F238E27FC236}">
                <a16:creationId xmlns:a16="http://schemas.microsoft.com/office/drawing/2014/main" id="{C379E117-21B9-D762-2BE6-B2E3E4DEC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70599" y="5385373"/>
            <a:ext cx="457200" cy="4200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3F54F4F-B7E0-B311-4C82-6765C83D86B9}"/>
              </a:ext>
            </a:extLst>
          </p:cNvPr>
          <p:cNvSpPr/>
          <p:nvPr/>
        </p:nvSpPr>
        <p:spPr>
          <a:xfrm>
            <a:off x="3786589" y="2436792"/>
            <a:ext cx="1101041" cy="367446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1350">
                <a:solidFill>
                  <a:schemeClr val="bg1"/>
                </a:solidFill>
                <a:ea typeface="等线"/>
              </a:rPr>
              <a:t>Plain</a:t>
            </a:r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5944D4-D5BA-EF77-D3A3-066339B155C7}"/>
              </a:ext>
            </a:extLst>
          </p:cNvPr>
          <p:cNvSpPr/>
          <p:nvPr/>
        </p:nvSpPr>
        <p:spPr>
          <a:xfrm>
            <a:off x="3786588" y="3189499"/>
            <a:ext cx="1101041" cy="367446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1350">
                <a:solidFill>
                  <a:schemeClr val="bg1"/>
                </a:solidFill>
                <a:ea typeface="等线"/>
              </a:rPr>
              <a:t>Plain</a:t>
            </a:r>
            <a:endParaRPr lang="en-US"/>
          </a:p>
        </p:txBody>
      </p:sp>
      <p:pic>
        <p:nvPicPr>
          <p:cNvPr id="21" name="Graphic 6" descr="Gears with solid fill">
            <a:extLst>
              <a:ext uri="{FF2B5EF4-FFF2-40B4-BE49-F238E27FC236}">
                <a16:creationId xmlns:a16="http://schemas.microsoft.com/office/drawing/2014/main" id="{E069E4CC-5005-101F-3100-53D7F5E83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54232" y="2811301"/>
            <a:ext cx="373566" cy="37356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F4A40C7-7465-2C40-AAD3-D996CAB5EB54}"/>
              </a:ext>
            </a:extLst>
          </p:cNvPr>
          <p:cNvSpPr/>
          <p:nvPr/>
        </p:nvSpPr>
        <p:spPr>
          <a:xfrm>
            <a:off x="3740124" y="4267450"/>
            <a:ext cx="1193967" cy="516128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1350">
                <a:solidFill>
                  <a:schemeClr val="bg1"/>
                </a:solidFill>
                <a:ea typeface="等线"/>
              </a:rPr>
              <a:t>Plain + Mask A</a:t>
            </a:r>
            <a:endParaRPr lang="en-US" err="1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2D374AA-2990-0E5C-34A7-C38186C7434B}"/>
              </a:ext>
            </a:extLst>
          </p:cNvPr>
          <p:cNvSpPr/>
          <p:nvPr/>
        </p:nvSpPr>
        <p:spPr>
          <a:xfrm>
            <a:off x="3740124" y="4815718"/>
            <a:ext cx="1193967" cy="516128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1350">
                <a:solidFill>
                  <a:schemeClr val="bg1"/>
                </a:solidFill>
                <a:ea typeface="等线"/>
              </a:rPr>
              <a:t>Plain</a:t>
            </a:r>
            <a:endParaRPr lang="en-US" altLang="zh-CN" sz="1350">
              <a:solidFill>
                <a:schemeClr val="bg1"/>
              </a:solidFill>
              <a:ea typeface="等线"/>
              <a:cs typeface="Calibri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67452F3-12BC-EA02-7322-E55CB651C923}"/>
              </a:ext>
            </a:extLst>
          </p:cNvPr>
          <p:cNvSpPr/>
          <p:nvPr/>
        </p:nvSpPr>
        <p:spPr>
          <a:xfrm>
            <a:off x="3740123" y="5828620"/>
            <a:ext cx="1193967" cy="516128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1350">
                <a:solidFill>
                  <a:schemeClr val="bg1"/>
                </a:solidFill>
                <a:ea typeface="等线"/>
                <a:cs typeface="Calibri"/>
              </a:rPr>
              <a:t>Plain + Mask 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1ADBD5-BC8B-8B41-9DE3-9B3E4080B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52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460670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A4B7C-6D80-AFB7-EA0E-DB58A5A80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ongti TC" panose="02010600040101010101" pitchFamily="2" charset="-120"/>
                <a:ea typeface="Songti TC" panose="02010600040101010101" pitchFamily="2" charset="-120"/>
                <a:cs typeface="+mj-lt"/>
              </a:rPr>
              <a:t>Software Level Mitigations: Secure Registers</a:t>
            </a:r>
          </a:p>
          <a:p>
            <a:endParaRPr lang="en-US">
              <a:latin typeface="Songti TC" panose="02010600040101010101" pitchFamily="2" charset="-120"/>
              <a:ea typeface="Songti TC" panose="02010600040101010101" pitchFamily="2" charset="-120"/>
              <a:cs typeface="Calibri 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452928-F52B-851E-E686-0FE5B1D58ED1}"/>
              </a:ext>
            </a:extLst>
          </p:cNvPr>
          <p:cNvSpPr/>
          <p:nvPr/>
        </p:nvSpPr>
        <p:spPr>
          <a:xfrm>
            <a:off x="7629422" y="1661218"/>
            <a:ext cx="1904999" cy="32986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322E7E-5A9E-90DD-094A-E65E8A83CC1F}"/>
              </a:ext>
            </a:extLst>
          </p:cNvPr>
          <p:cNvSpPr txBox="1"/>
          <p:nvPr/>
        </p:nvSpPr>
        <p:spPr>
          <a:xfrm>
            <a:off x="7629922" y="1260666"/>
            <a:ext cx="190099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Memory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51FE05-1BAA-7314-48BB-36E479177333}"/>
              </a:ext>
            </a:extLst>
          </p:cNvPr>
          <p:cNvSpPr txBox="1"/>
          <p:nvPr/>
        </p:nvSpPr>
        <p:spPr>
          <a:xfrm>
            <a:off x="7629672" y="3981055"/>
            <a:ext cx="190099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Ciphertext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11450A-7A3E-C034-B9DC-3BF170010604}"/>
              </a:ext>
            </a:extLst>
          </p:cNvPr>
          <p:cNvSpPr txBox="1"/>
          <p:nvPr/>
        </p:nvSpPr>
        <p:spPr>
          <a:xfrm>
            <a:off x="2771170" y="163013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HV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4CE767-E69D-9644-1B0E-64DE5C20BB33}"/>
              </a:ext>
            </a:extLst>
          </p:cNvPr>
          <p:cNvSpPr txBox="1"/>
          <p:nvPr/>
        </p:nvSpPr>
        <p:spPr>
          <a:xfrm>
            <a:off x="2771170" y="361133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VM User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EA38EE-A9C8-863E-3374-74AA1838B45D}"/>
              </a:ext>
            </a:extLst>
          </p:cNvPr>
          <p:cNvSpPr txBox="1"/>
          <p:nvPr/>
        </p:nvSpPr>
        <p:spPr>
          <a:xfrm>
            <a:off x="2771170" y="265883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VM OS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FBBDE38-864D-5457-3015-866640EB1A2B}"/>
              </a:ext>
            </a:extLst>
          </p:cNvPr>
          <p:cNvCxnSpPr/>
          <p:nvPr/>
        </p:nvCxnSpPr>
        <p:spPr>
          <a:xfrm flipV="1">
            <a:off x="2799745" y="2344511"/>
            <a:ext cx="4572000" cy="0"/>
          </a:xfrm>
          <a:prstGeom prst="straightConnector1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2CC9CF1-0278-9727-6552-387B445E763D}"/>
              </a:ext>
            </a:extLst>
          </p:cNvPr>
          <p:cNvCxnSpPr>
            <a:cxnSpLocks/>
          </p:cNvCxnSpPr>
          <p:nvPr/>
        </p:nvCxnSpPr>
        <p:spPr>
          <a:xfrm flipV="1">
            <a:off x="2799744" y="3401786"/>
            <a:ext cx="4572000" cy="0"/>
          </a:xfrm>
          <a:prstGeom prst="straightConnector1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F9F3D85C-7D37-552B-88DA-71555938366B}"/>
              </a:ext>
            </a:extLst>
          </p:cNvPr>
          <p:cNvCxnSpPr/>
          <p:nvPr/>
        </p:nvCxnSpPr>
        <p:spPr>
          <a:xfrm flipH="1">
            <a:off x="6135720" y="4031867"/>
            <a:ext cx="1442853" cy="260767"/>
          </a:xfrm>
          <a:prstGeom prst="curved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E388DBD5-D4E1-3C1F-AC46-CAF27D61BA9B}"/>
              </a:ext>
            </a:extLst>
          </p:cNvPr>
          <p:cNvCxnSpPr>
            <a:cxnSpLocks/>
          </p:cNvCxnSpPr>
          <p:nvPr/>
        </p:nvCxnSpPr>
        <p:spPr>
          <a:xfrm flipV="1">
            <a:off x="6132075" y="4265246"/>
            <a:ext cx="1453082" cy="1618449"/>
          </a:xfrm>
          <a:prstGeom prst="curved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6" descr="Gears with solid fill">
            <a:extLst>
              <a:ext uri="{FF2B5EF4-FFF2-40B4-BE49-F238E27FC236}">
                <a16:creationId xmlns:a16="http://schemas.microsoft.com/office/drawing/2014/main" id="{7A0B77EE-D16E-6CB6-DBCA-64CE21761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20672" y="5153056"/>
            <a:ext cx="457200" cy="4200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E65F083-7E9E-60E8-A37C-542C09CF85DB}"/>
              </a:ext>
            </a:extLst>
          </p:cNvPr>
          <p:cNvSpPr/>
          <p:nvPr/>
        </p:nvSpPr>
        <p:spPr>
          <a:xfrm>
            <a:off x="4790197" y="4035133"/>
            <a:ext cx="1193967" cy="516128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1350">
                <a:solidFill>
                  <a:schemeClr val="bg1"/>
                </a:solidFill>
                <a:ea typeface="等线"/>
              </a:rPr>
              <a:t>Plain + Mask A</a:t>
            </a:r>
            <a:endParaRPr lang="en-US" err="1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9BCB16-B016-4511-A718-3FAE986AFA30}"/>
              </a:ext>
            </a:extLst>
          </p:cNvPr>
          <p:cNvSpPr/>
          <p:nvPr/>
        </p:nvSpPr>
        <p:spPr>
          <a:xfrm>
            <a:off x="4790197" y="4583401"/>
            <a:ext cx="1193967" cy="516128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1350">
                <a:solidFill>
                  <a:schemeClr val="bg1"/>
                </a:solidFill>
                <a:ea typeface="等线"/>
              </a:rPr>
              <a:t>Plain</a:t>
            </a:r>
            <a:endParaRPr lang="en-US" altLang="zh-CN" sz="1350">
              <a:solidFill>
                <a:schemeClr val="bg1"/>
              </a:solidFill>
              <a:ea typeface="等线"/>
              <a:cs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628FCB-12AD-E3D2-31C1-445C2B7F266C}"/>
              </a:ext>
            </a:extLst>
          </p:cNvPr>
          <p:cNvSpPr/>
          <p:nvPr/>
        </p:nvSpPr>
        <p:spPr>
          <a:xfrm>
            <a:off x="4790196" y="5596303"/>
            <a:ext cx="1193967" cy="516128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1350">
                <a:solidFill>
                  <a:schemeClr val="bg1"/>
                </a:solidFill>
                <a:ea typeface="等线"/>
                <a:cs typeface="Calibri"/>
              </a:rPr>
              <a:t>Plain + Mask B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8CD1269-DCC9-404E-BF29-B9E69DB91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53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7218167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A4B7C-6D80-AFB7-EA0E-DB58A5A80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ongti TC" panose="02010600040101010101" pitchFamily="2" charset="-120"/>
                <a:ea typeface="Songti TC" panose="02010600040101010101" pitchFamily="2" charset="-120"/>
                <a:cs typeface="+mj-lt"/>
              </a:rPr>
              <a:t>Software Level Mitigations: Secure Registers</a:t>
            </a:r>
          </a:p>
          <a:p>
            <a:endParaRPr lang="en-US">
              <a:latin typeface="Songti TC" panose="02010600040101010101" pitchFamily="2" charset="-120"/>
              <a:ea typeface="Songti TC" panose="02010600040101010101" pitchFamily="2" charset="-120"/>
              <a:cs typeface="Calibri 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452928-F52B-851E-E686-0FE5B1D58ED1}"/>
              </a:ext>
            </a:extLst>
          </p:cNvPr>
          <p:cNvSpPr/>
          <p:nvPr/>
        </p:nvSpPr>
        <p:spPr>
          <a:xfrm>
            <a:off x="7629422" y="1661218"/>
            <a:ext cx="1904999" cy="32986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322E7E-5A9E-90DD-094A-E65E8A83CC1F}"/>
              </a:ext>
            </a:extLst>
          </p:cNvPr>
          <p:cNvSpPr txBox="1"/>
          <p:nvPr/>
        </p:nvSpPr>
        <p:spPr>
          <a:xfrm>
            <a:off x="7629922" y="1260666"/>
            <a:ext cx="190099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Memory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CF1C0C-EE22-6B46-1C75-0791EA894C53}"/>
              </a:ext>
            </a:extLst>
          </p:cNvPr>
          <p:cNvSpPr txBox="1"/>
          <p:nvPr/>
        </p:nvSpPr>
        <p:spPr>
          <a:xfrm>
            <a:off x="7629922" y="2062771"/>
            <a:ext cx="190099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VMSA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51FE05-1BAA-7314-48BB-36E479177333}"/>
              </a:ext>
            </a:extLst>
          </p:cNvPr>
          <p:cNvSpPr txBox="1"/>
          <p:nvPr/>
        </p:nvSpPr>
        <p:spPr>
          <a:xfrm>
            <a:off x="7629672" y="3981055"/>
            <a:ext cx="190099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+mn-lt"/>
                <a:cs typeface="+mn-lt"/>
              </a:rPr>
              <a:t>Ciphertext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11450A-7A3E-C034-B9DC-3BF170010604}"/>
              </a:ext>
            </a:extLst>
          </p:cNvPr>
          <p:cNvSpPr txBox="1"/>
          <p:nvPr/>
        </p:nvSpPr>
        <p:spPr>
          <a:xfrm>
            <a:off x="2771170" y="163013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HV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4CE767-E69D-9644-1B0E-64DE5C20BB33}"/>
              </a:ext>
            </a:extLst>
          </p:cNvPr>
          <p:cNvSpPr txBox="1"/>
          <p:nvPr/>
        </p:nvSpPr>
        <p:spPr>
          <a:xfrm>
            <a:off x="2771170" y="361133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VM User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EA38EE-A9C8-863E-3374-74AA1838B45D}"/>
              </a:ext>
            </a:extLst>
          </p:cNvPr>
          <p:cNvSpPr txBox="1"/>
          <p:nvPr/>
        </p:nvSpPr>
        <p:spPr>
          <a:xfrm>
            <a:off x="2771170" y="265883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VM OS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FBBDE38-864D-5457-3015-866640EB1A2B}"/>
              </a:ext>
            </a:extLst>
          </p:cNvPr>
          <p:cNvCxnSpPr/>
          <p:nvPr/>
        </p:nvCxnSpPr>
        <p:spPr>
          <a:xfrm flipV="1">
            <a:off x="2799745" y="2344511"/>
            <a:ext cx="4572000" cy="0"/>
          </a:xfrm>
          <a:prstGeom prst="straightConnector1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2CC9CF1-0278-9727-6552-387B445E763D}"/>
              </a:ext>
            </a:extLst>
          </p:cNvPr>
          <p:cNvCxnSpPr>
            <a:cxnSpLocks/>
          </p:cNvCxnSpPr>
          <p:nvPr/>
        </p:nvCxnSpPr>
        <p:spPr>
          <a:xfrm flipV="1">
            <a:off x="2799744" y="3401786"/>
            <a:ext cx="4572000" cy="0"/>
          </a:xfrm>
          <a:prstGeom prst="straightConnector1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47C9C71-54DD-A958-D05E-DCAB0E355D0C}"/>
              </a:ext>
            </a:extLst>
          </p:cNvPr>
          <p:cNvSpPr txBox="1"/>
          <p:nvPr/>
        </p:nvSpPr>
        <p:spPr>
          <a:xfrm>
            <a:off x="4266595" y="200161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HV VM Context Switch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4E2939B-B846-55A8-8D42-13BCAE870E9C}"/>
              </a:ext>
            </a:extLst>
          </p:cNvPr>
          <p:cNvCxnSpPr/>
          <p:nvPr/>
        </p:nvCxnSpPr>
        <p:spPr>
          <a:xfrm>
            <a:off x="3917001" y="4895451"/>
            <a:ext cx="457200" cy="3478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58F7C8C-33E8-085F-02D0-9811A1EF0789}"/>
              </a:ext>
            </a:extLst>
          </p:cNvPr>
          <p:cNvCxnSpPr>
            <a:cxnSpLocks/>
          </p:cNvCxnSpPr>
          <p:nvPr/>
        </p:nvCxnSpPr>
        <p:spPr>
          <a:xfrm flipH="1" flipV="1">
            <a:off x="3914169" y="2161159"/>
            <a:ext cx="9870" cy="2744590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FBC8D3B-D83F-F055-2979-9C9AE6031BF5}"/>
              </a:ext>
            </a:extLst>
          </p:cNvPr>
          <p:cNvCxnSpPr/>
          <p:nvPr/>
        </p:nvCxnSpPr>
        <p:spPr>
          <a:xfrm>
            <a:off x="6543070" y="2201636"/>
            <a:ext cx="9906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4518DA2-47E2-5C9F-084B-4FA1CFB83C26}"/>
              </a:ext>
            </a:extLst>
          </p:cNvPr>
          <p:cNvCxnSpPr>
            <a:cxnSpLocks/>
          </p:cNvCxnSpPr>
          <p:nvPr/>
        </p:nvCxnSpPr>
        <p:spPr>
          <a:xfrm>
            <a:off x="3912355" y="2171397"/>
            <a:ext cx="36164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4" descr="See the source image">
            <a:extLst>
              <a:ext uri="{FF2B5EF4-FFF2-40B4-BE49-F238E27FC236}">
                <a16:creationId xmlns:a16="http://schemas.microsoft.com/office/drawing/2014/main" id="{99212753-512D-AA2C-DAFA-E000C1847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073" y="1872751"/>
            <a:ext cx="533570" cy="53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ctor: Curved 2">
            <a:extLst>
              <a:ext uri="{FF2B5EF4-FFF2-40B4-BE49-F238E27FC236}">
                <a16:creationId xmlns:a16="http://schemas.microsoft.com/office/drawing/2014/main" id="{A50FD13C-1592-0553-6E01-C8BA69219A2C}"/>
              </a:ext>
            </a:extLst>
          </p:cNvPr>
          <p:cNvCxnSpPr/>
          <p:nvPr/>
        </p:nvCxnSpPr>
        <p:spPr>
          <a:xfrm flipH="1">
            <a:off x="6042793" y="4059745"/>
            <a:ext cx="1442853" cy="260767"/>
          </a:xfrm>
          <a:prstGeom prst="curved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6219DB3E-0C43-AC80-CEE5-88250AC7C0AF}"/>
              </a:ext>
            </a:extLst>
          </p:cNvPr>
          <p:cNvCxnSpPr>
            <a:cxnSpLocks/>
          </p:cNvCxnSpPr>
          <p:nvPr/>
        </p:nvCxnSpPr>
        <p:spPr>
          <a:xfrm flipV="1">
            <a:off x="6039148" y="4293124"/>
            <a:ext cx="1453082" cy="1618449"/>
          </a:xfrm>
          <a:prstGeom prst="curved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6" descr="Gears with solid fill">
            <a:extLst>
              <a:ext uri="{FF2B5EF4-FFF2-40B4-BE49-F238E27FC236}">
                <a16:creationId xmlns:a16="http://schemas.microsoft.com/office/drawing/2014/main" id="{3E64093A-AE22-68FC-5275-4E8B1249A8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27745" y="5180934"/>
            <a:ext cx="457200" cy="42003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E91E6E4-FE58-3F20-F632-F387839389EA}"/>
              </a:ext>
            </a:extLst>
          </p:cNvPr>
          <p:cNvSpPr/>
          <p:nvPr/>
        </p:nvSpPr>
        <p:spPr>
          <a:xfrm>
            <a:off x="4697270" y="4063011"/>
            <a:ext cx="1193967" cy="516128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1350">
                <a:solidFill>
                  <a:schemeClr val="bg1"/>
                </a:solidFill>
                <a:ea typeface="等线"/>
              </a:rPr>
              <a:t>Plain + Mask A</a:t>
            </a:r>
            <a:endParaRPr lang="en-US" err="1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7CFD6E-56DA-8F02-9E95-ADBFCE61E371}"/>
              </a:ext>
            </a:extLst>
          </p:cNvPr>
          <p:cNvSpPr/>
          <p:nvPr/>
        </p:nvSpPr>
        <p:spPr>
          <a:xfrm>
            <a:off x="4697270" y="4611279"/>
            <a:ext cx="1193967" cy="516128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1350">
                <a:solidFill>
                  <a:schemeClr val="bg1"/>
                </a:solidFill>
                <a:ea typeface="等线"/>
              </a:rPr>
              <a:t>Plain</a:t>
            </a:r>
            <a:endParaRPr lang="en-US" altLang="zh-CN" sz="1350">
              <a:solidFill>
                <a:schemeClr val="bg1"/>
              </a:solidFill>
              <a:ea typeface="等线"/>
              <a:cs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2D0724E-CE19-042F-C293-30FC2C038414}"/>
              </a:ext>
            </a:extLst>
          </p:cNvPr>
          <p:cNvSpPr/>
          <p:nvPr/>
        </p:nvSpPr>
        <p:spPr>
          <a:xfrm>
            <a:off x="4697269" y="5624181"/>
            <a:ext cx="1193967" cy="516128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1350">
                <a:solidFill>
                  <a:schemeClr val="bg1"/>
                </a:solidFill>
                <a:ea typeface="等线"/>
                <a:cs typeface="Calibri"/>
              </a:rPr>
              <a:t>Plain + Mask B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95964C6-9E16-6D4D-B358-1C71523DC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54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75795757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A4B7C-6D80-AFB7-EA0E-DB58A5A80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ongti TC" panose="02010600040101010101" pitchFamily="2" charset="-120"/>
                <a:ea typeface="Songti TC" panose="02010600040101010101" pitchFamily="2" charset="-120"/>
                <a:cs typeface="+mj-lt"/>
              </a:rPr>
              <a:t>Software Level Mitigations: Secure Registers</a:t>
            </a:r>
          </a:p>
          <a:p>
            <a:endParaRPr lang="en-US">
              <a:latin typeface="Songti TC" panose="02010600040101010101" pitchFamily="2" charset="-120"/>
              <a:ea typeface="Songti TC" panose="02010600040101010101" pitchFamily="2" charset="-120"/>
              <a:cs typeface="Calibri 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452928-F52B-851E-E686-0FE5B1D58ED1}"/>
              </a:ext>
            </a:extLst>
          </p:cNvPr>
          <p:cNvSpPr/>
          <p:nvPr/>
        </p:nvSpPr>
        <p:spPr>
          <a:xfrm>
            <a:off x="7629422" y="1661218"/>
            <a:ext cx="1904999" cy="32986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322E7E-5A9E-90DD-094A-E65E8A83CC1F}"/>
              </a:ext>
            </a:extLst>
          </p:cNvPr>
          <p:cNvSpPr txBox="1"/>
          <p:nvPr/>
        </p:nvSpPr>
        <p:spPr>
          <a:xfrm>
            <a:off x="7629922" y="1260666"/>
            <a:ext cx="190099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Memory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CF1C0C-EE22-6B46-1C75-0791EA894C53}"/>
              </a:ext>
            </a:extLst>
          </p:cNvPr>
          <p:cNvSpPr txBox="1"/>
          <p:nvPr/>
        </p:nvSpPr>
        <p:spPr>
          <a:xfrm>
            <a:off x="7629922" y="2062771"/>
            <a:ext cx="190099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VMSA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51FE05-1BAA-7314-48BB-36E479177333}"/>
              </a:ext>
            </a:extLst>
          </p:cNvPr>
          <p:cNvSpPr txBox="1"/>
          <p:nvPr/>
        </p:nvSpPr>
        <p:spPr>
          <a:xfrm>
            <a:off x="7629672" y="3981055"/>
            <a:ext cx="190099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+mn-lt"/>
                <a:cs typeface="+mn-lt"/>
              </a:rPr>
              <a:t>Ciphertext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11450A-7A3E-C034-B9DC-3BF170010604}"/>
              </a:ext>
            </a:extLst>
          </p:cNvPr>
          <p:cNvSpPr txBox="1"/>
          <p:nvPr/>
        </p:nvSpPr>
        <p:spPr>
          <a:xfrm>
            <a:off x="2771170" y="163013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HV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4CE767-E69D-9644-1B0E-64DE5C20BB33}"/>
              </a:ext>
            </a:extLst>
          </p:cNvPr>
          <p:cNvSpPr txBox="1"/>
          <p:nvPr/>
        </p:nvSpPr>
        <p:spPr>
          <a:xfrm>
            <a:off x="2771170" y="361133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VM User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EA38EE-A9C8-863E-3374-74AA1838B45D}"/>
              </a:ext>
            </a:extLst>
          </p:cNvPr>
          <p:cNvSpPr txBox="1"/>
          <p:nvPr/>
        </p:nvSpPr>
        <p:spPr>
          <a:xfrm>
            <a:off x="2771170" y="265883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VM OS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FBBDE38-864D-5457-3015-866640EB1A2B}"/>
              </a:ext>
            </a:extLst>
          </p:cNvPr>
          <p:cNvCxnSpPr/>
          <p:nvPr/>
        </p:nvCxnSpPr>
        <p:spPr>
          <a:xfrm flipV="1">
            <a:off x="2799745" y="2344511"/>
            <a:ext cx="4572000" cy="0"/>
          </a:xfrm>
          <a:prstGeom prst="straightConnector1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2CC9CF1-0278-9727-6552-387B445E763D}"/>
              </a:ext>
            </a:extLst>
          </p:cNvPr>
          <p:cNvCxnSpPr>
            <a:cxnSpLocks/>
          </p:cNvCxnSpPr>
          <p:nvPr/>
        </p:nvCxnSpPr>
        <p:spPr>
          <a:xfrm flipV="1">
            <a:off x="2799744" y="3401786"/>
            <a:ext cx="4572000" cy="0"/>
          </a:xfrm>
          <a:prstGeom prst="straightConnector1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47C9C71-54DD-A958-D05E-DCAB0E355D0C}"/>
              </a:ext>
            </a:extLst>
          </p:cNvPr>
          <p:cNvSpPr txBox="1"/>
          <p:nvPr/>
        </p:nvSpPr>
        <p:spPr>
          <a:xfrm>
            <a:off x="4266595" y="200161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HV VM Context Switch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4E2939B-B846-55A8-8D42-13BCAE870E9C}"/>
              </a:ext>
            </a:extLst>
          </p:cNvPr>
          <p:cNvCxnSpPr/>
          <p:nvPr/>
        </p:nvCxnSpPr>
        <p:spPr>
          <a:xfrm>
            <a:off x="3917001" y="4895451"/>
            <a:ext cx="457200" cy="3478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58F7C8C-33E8-085F-02D0-9811A1EF0789}"/>
              </a:ext>
            </a:extLst>
          </p:cNvPr>
          <p:cNvCxnSpPr>
            <a:cxnSpLocks/>
          </p:cNvCxnSpPr>
          <p:nvPr/>
        </p:nvCxnSpPr>
        <p:spPr>
          <a:xfrm flipH="1" flipV="1">
            <a:off x="3914169" y="2161159"/>
            <a:ext cx="9870" cy="2744590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FBC8D3B-D83F-F055-2979-9C9AE6031BF5}"/>
              </a:ext>
            </a:extLst>
          </p:cNvPr>
          <p:cNvCxnSpPr/>
          <p:nvPr/>
        </p:nvCxnSpPr>
        <p:spPr>
          <a:xfrm>
            <a:off x="6543070" y="2201636"/>
            <a:ext cx="9906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4518DA2-47E2-5C9F-084B-4FA1CFB83C26}"/>
              </a:ext>
            </a:extLst>
          </p:cNvPr>
          <p:cNvCxnSpPr>
            <a:cxnSpLocks/>
          </p:cNvCxnSpPr>
          <p:nvPr/>
        </p:nvCxnSpPr>
        <p:spPr>
          <a:xfrm>
            <a:off x="3912355" y="2171397"/>
            <a:ext cx="36164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4" descr="See the source image">
            <a:extLst>
              <a:ext uri="{FF2B5EF4-FFF2-40B4-BE49-F238E27FC236}">
                <a16:creationId xmlns:a16="http://schemas.microsoft.com/office/drawing/2014/main" id="{99212753-512D-AA2C-DAFA-E000C1847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073" y="1872751"/>
            <a:ext cx="533570" cy="53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6563A0B-BA66-661D-8695-0360C5B84C12}"/>
              </a:ext>
            </a:extLst>
          </p:cNvPr>
          <p:cNvSpPr txBox="1"/>
          <p:nvPr/>
        </p:nvSpPr>
        <p:spPr>
          <a:xfrm>
            <a:off x="9658350" y="1924050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AMD patch adds</a:t>
            </a:r>
          </a:p>
          <a:p>
            <a:r>
              <a:rPr lang="en-US">
                <a:cs typeface="Calibri"/>
              </a:rPr>
              <a:t>Freshness </a:t>
            </a:r>
          </a:p>
        </p:txBody>
      </p:sp>
      <p:grpSp>
        <p:nvGrpSpPr>
          <p:cNvPr id="20" name="Group">
            <a:extLst>
              <a:ext uri="{FF2B5EF4-FFF2-40B4-BE49-F238E27FC236}">
                <a16:creationId xmlns:a16="http://schemas.microsoft.com/office/drawing/2014/main" id="{67842E41-180B-71FC-85A5-EA8BF11B5CF3}"/>
              </a:ext>
            </a:extLst>
          </p:cNvPr>
          <p:cNvGrpSpPr/>
          <p:nvPr/>
        </p:nvGrpSpPr>
        <p:grpSpPr>
          <a:xfrm>
            <a:off x="7701336" y="1892612"/>
            <a:ext cx="466746" cy="473476"/>
            <a:chOff x="6729" y="0"/>
            <a:chExt cx="933489" cy="946948"/>
          </a:xfrm>
        </p:grpSpPr>
        <p:sp>
          <p:nvSpPr>
            <p:cNvPr id="48" name="Straight Arrow Connector 116">
              <a:extLst>
                <a:ext uri="{FF2B5EF4-FFF2-40B4-BE49-F238E27FC236}">
                  <a16:creationId xmlns:a16="http://schemas.microsoft.com/office/drawing/2014/main" id="{6BDA4F15-678A-AAB8-F657-2CB151B43224}"/>
                </a:ext>
              </a:extLst>
            </p:cNvPr>
            <p:cNvSpPr/>
            <p:nvPr/>
          </p:nvSpPr>
          <p:spPr>
            <a:xfrm>
              <a:off x="6729" y="0"/>
              <a:ext cx="933489" cy="946948"/>
            </a:xfrm>
            <a:prstGeom prst="line">
              <a:avLst/>
            </a:prstGeom>
            <a:noFill/>
            <a:ln w="190500" cap="flat">
              <a:solidFill>
                <a:srgbClr val="C82506"/>
              </a:solidFill>
              <a:prstDash val="solid"/>
              <a:miter lim="800000"/>
            </a:ln>
            <a:effectLst/>
          </p:spPr>
          <p:txBody>
            <a:bodyPr wrap="square" lIns="64293" tIns="64293" rIns="64293" bIns="64293" numCol="1" anchor="t">
              <a:noAutofit/>
            </a:bodyPr>
            <a:lstStyle/>
            <a:p>
              <a:pPr defTabSz="1285843">
                <a:defRPr sz="2400"/>
              </a:pPr>
              <a:endParaRPr sz="2400"/>
            </a:p>
          </p:txBody>
        </p:sp>
        <p:sp>
          <p:nvSpPr>
            <p:cNvPr id="49" name="Straight Arrow Connector 116">
              <a:extLst>
                <a:ext uri="{FF2B5EF4-FFF2-40B4-BE49-F238E27FC236}">
                  <a16:creationId xmlns:a16="http://schemas.microsoft.com/office/drawing/2014/main" id="{FBDCF089-9457-5396-360A-4529B3A3C10E}"/>
                </a:ext>
              </a:extLst>
            </p:cNvPr>
            <p:cNvSpPr/>
            <p:nvPr/>
          </p:nvSpPr>
          <p:spPr>
            <a:xfrm flipV="1">
              <a:off x="30119" y="23726"/>
              <a:ext cx="886710" cy="899495"/>
            </a:xfrm>
            <a:prstGeom prst="line">
              <a:avLst/>
            </a:prstGeom>
            <a:noFill/>
            <a:ln w="190500" cap="flat">
              <a:solidFill>
                <a:srgbClr val="C82506"/>
              </a:solidFill>
              <a:prstDash val="solid"/>
              <a:miter lim="800000"/>
            </a:ln>
            <a:effectLst/>
          </p:spPr>
          <p:txBody>
            <a:bodyPr wrap="square" lIns="64293" tIns="64293" rIns="64293" bIns="64293" numCol="1" anchor="t">
              <a:noAutofit/>
            </a:bodyPr>
            <a:lstStyle/>
            <a:p>
              <a:pPr defTabSz="1285843">
                <a:defRPr sz="2400"/>
              </a:pPr>
              <a:endParaRPr sz="2400"/>
            </a:p>
          </p:txBody>
        </p:sp>
      </p:grp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55BE89B0-0AD0-4236-F1B2-5C94203E0EEF}"/>
              </a:ext>
            </a:extLst>
          </p:cNvPr>
          <p:cNvCxnSpPr/>
          <p:nvPr/>
        </p:nvCxnSpPr>
        <p:spPr>
          <a:xfrm flipH="1">
            <a:off x="6017334" y="3990114"/>
            <a:ext cx="1442853" cy="260767"/>
          </a:xfrm>
          <a:prstGeom prst="curved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Curved 33">
            <a:extLst>
              <a:ext uri="{FF2B5EF4-FFF2-40B4-BE49-F238E27FC236}">
                <a16:creationId xmlns:a16="http://schemas.microsoft.com/office/drawing/2014/main" id="{811B343F-B8E9-01A3-AEC2-3E25A274A60A}"/>
              </a:ext>
            </a:extLst>
          </p:cNvPr>
          <p:cNvCxnSpPr>
            <a:cxnSpLocks/>
          </p:cNvCxnSpPr>
          <p:nvPr/>
        </p:nvCxnSpPr>
        <p:spPr>
          <a:xfrm flipV="1">
            <a:off x="6013689" y="4223493"/>
            <a:ext cx="1453082" cy="1618449"/>
          </a:xfrm>
          <a:prstGeom prst="curved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aphic 6" descr="Gears with solid fill">
            <a:extLst>
              <a:ext uri="{FF2B5EF4-FFF2-40B4-BE49-F238E27FC236}">
                <a16:creationId xmlns:a16="http://schemas.microsoft.com/office/drawing/2014/main" id="{1AE620AE-91ED-809C-C3EA-EC44E96FC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02286" y="5111303"/>
            <a:ext cx="457200" cy="42003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FF277E93-6595-58D3-3237-7BF19E3C745C}"/>
              </a:ext>
            </a:extLst>
          </p:cNvPr>
          <p:cNvSpPr/>
          <p:nvPr/>
        </p:nvSpPr>
        <p:spPr>
          <a:xfrm>
            <a:off x="4671811" y="3993380"/>
            <a:ext cx="1193967" cy="516128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1350">
                <a:solidFill>
                  <a:schemeClr val="bg1"/>
                </a:solidFill>
                <a:ea typeface="等线"/>
              </a:rPr>
              <a:t>Plain + Mask A</a:t>
            </a:r>
            <a:endParaRPr lang="en-US" err="1">
              <a:solidFill>
                <a:schemeClr val="bg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6855CE8-F5E3-0B35-997C-AD2C5837BC3E}"/>
              </a:ext>
            </a:extLst>
          </p:cNvPr>
          <p:cNvSpPr/>
          <p:nvPr/>
        </p:nvSpPr>
        <p:spPr>
          <a:xfrm>
            <a:off x="4671811" y="4541648"/>
            <a:ext cx="1193967" cy="516128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1350">
                <a:solidFill>
                  <a:schemeClr val="bg1"/>
                </a:solidFill>
                <a:ea typeface="等线"/>
              </a:rPr>
              <a:t>Plain</a:t>
            </a:r>
            <a:endParaRPr lang="en-US" altLang="zh-CN" sz="1350">
              <a:solidFill>
                <a:schemeClr val="bg1"/>
              </a:solidFill>
              <a:ea typeface="等线"/>
              <a:cs typeface="Calibri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33472EA-9682-663F-7362-EE696DE8B6F0}"/>
              </a:ext>
            </a:extLst>
          </p:cNvPr>
          <p:cNvSpPr/>
          <p:nvPr/>
        </p:nvSpPr>
        <p:spPr>
          <a:xfrm>
            <a:off x="4671810" y="5554550"/>
            <a:ext cx="1193967" cy="516128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1350">
                <a:solidFill>
                  <a:schemeClr val="bg1"/>
                </a:solidFill>
                <a:ea typeface="等线"/>
                <a:cs typeface="Calibri"/>
              </a:rPr>
              <a:t>Plain + Mask 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456CD6-2C0D-A246-9187-02C6A6391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55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8348867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A4B7C-6D80-AFB7-EA0E-DB58A5A80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ongti TC" panose="02010600040101010101" pitchFamily="2" charset="-120"/>
                <a:ea typeface="Songti TC" panose="02010600040101010101" pitchFamily="2" charset="-120"/>
                <a:cs typeface="+mj-lt"/>
              </a:rPr>
              <a:t>Software Level Mitigations: Secure Registers</a:t>
            </a:r>
          </a:p>
          <a:p>
            <a:endParaRPr lang="en-US">
              <a:latin typeface="Songti TC" panose="02010600040101010101" pitchFamily="2" charset="-120"/>
              <a:ea typeface="Songti TC" panose="02010600040101010101" pitchFamily="2" charset="-120"/>
              <a:cs typeface="Calibri 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452928-F52B-851E-E686-0FE5B1D58ED1}"/>
              </a:ext>
            </a:extLst>
          </p:cNvPr>
          <p:cNvSpPr/>
          <p:nvPr/>
        </p:nvSpPr>
        <p:spPr>
          <a:xfrm>
            <a:off x="7629422" y="1661218"/>
            <a:ext cx="1904999" cy="32986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322E7E-5A9E-90DD-094A-E65E8A83CC1F}"/>
              </a:ext>
            </a:extLst>
          </p:cNvPr>
          <p:cNvSpPr txBox="1"/>
          <p:nvPr/>
        </p:nvSpPr>
        <p:spPr>
          <a:xfrm>
            <a:off x="7629922" y="1260666"/>
            <a:ext cx="190099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Memory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CF1C0C-EE22-6B46-1C75-0791EA894C53}"/>
              </a:ext>
            </a:extLst>
          </p:cNvPr>
          <p:cNvSpPr txBox="1"/>
          <p:nvPr/>
        </p:nvSpPr>
        <p:spPr>
          <a:xfrm>
            <a:off x="7629922" y="2062771"/>
            <a:ext cx="190099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VMSA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8328A9-0609-3E29-724B-10EDDA9CDB93}"/>
              </a:ext>
            </a:extLst>
          </p:cNvPr>
          <p:cNvSpPr txBox="1"/>
          <p:nvPr/>
        </p:nvSpPr>
        <p:spPr>
          <a:xfrm>
            <a:off x="7630422" y="3001560"/>
            <a:ext cx="190099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err="1">
                <a:ea typeface="Calibri"/>
                <a:cs typeface="Calibri"/>
              </a:rPr>
              <a:t>pt_regs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51FE05-1BAA-7314-48BB-36E479177333}"/>
              </a:ext>
            </a:extLst>
          </p:cNvPr>
          <p:cNvSpPr txBox="1"/>
          <p:nvPr/>
        </p:nvSpPr>
        <p:spPr>
          <a:xfrm>
            <a:off x="7629672" y="3981055"/>
            <a:ext cx="190099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+mn-lt"/>
                <a:cs typeface="+mn-lt"/>
              </a:rPr>
              <a:t>Ciphertext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11450A-7A3E-C034-B9DC-3BF170010604}"/>
              </a:ext>
            </a:extLst>
          </p:cNvPr>
          <p:cNvSpPr txBox="1"/>
          <p:nvPr/>
        </p:nvSpPr>
        <p:spPr>
          <a:xfrm>
            <a:off x="2771170" y="163013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HV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4CE767-E69D-9644-1B0E-64DE5C20BB33}"/>
              </a:ext>
            </a:extLst>
          </p:cNvPr>
          <p:cNvSpPr txBox="1"/>
          <p:nvPr/>
        </p:nvSpPr>
        <p:spPr>
          <a:xfrm>
            <a:off x="2771170" y="361133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VM User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EA38EE-A9C8-863E-3374-74AA1838B45D}"/>
              </a:ext>
            </a:extLst>
          </p:cNvPr>
          <p:cNvSpPr txBox="1"/>
          <p:nvPr/>
        </p:nvSpPr>
        <p:spPr>
          <a:xfrm>
            <a:off x="2771170" y="265883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VM OS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FBBDE38-864D-5457-3015-866640EB1A2B}"/>
              </a:ext>
            </a:extLst>
          </p:cNvPr>
          <p:cNvCxnSpPr/>
          <p:nvPr/>
        </p:nvCxnSpPr>
        <p:spPr>
          <a:xfrm flipV="1">
            <a:off x="2799745" y="2344511"/>
            <a:ext cx="4572000" cy="0"/>
          </a:xfrm>
          <a:prstGeom prst="straightConnector1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2CC9CF1-0278-9727-6552-387B445E763D}"/>
              </a:ext>
            </a:extLst>
          </p:cNvPr>
          <p:cNvCxnSpPr>
            <a:cxnSpLocks/>
          </p:cNvCxnSpPr>
          <p:nvPr/>
        </p:nvCxnSpPr>
        <p:spPr>
          <a:xfrm flipV="1">
            <a:off x="2799744" y="3401786"/>
            <a:ext cx="4572000" cy="0"/>
          </a:xfrm>
          <a:prstGeom prst="straightConnector1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9E6DDE1-543D-EC49-41C7-2336415A2E4E}"/>
              </a:ext>
            </a:extLst>
          </p:cNvPr>
          <p:cNvSpPr txBox="1"/>
          <p:nvPr/>
        </p:nvSpPr>
        <p:spPr>
          <a:xfrm>
            <a:off x="4333270" y="307793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OS Context Switch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7C9C71-54DD-A958-D05E-DCAB0E355D0C}"/>
              </a:ext>
            </a:extLst>
          </p:cNvPr>
          <p:cNvSpPr txBox="1"/>
          <p:nvPr/>
        </p:nvSpPr>
        <p:spPr>
          <a:xfrm>
            <a:off x="4266595" y="200161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HV VM Context Switch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4E2939B-B846-55A8-8D42-13BCAE870E9C}"/>
              </a:ext>
            </a:extLst>
          </p:cNvPr>
          <p:cNvCxnSpPr/>
          <p:nvPr/>
        </p:nvCxnSpPr>
        <p:spPr>
          <a:xfrm>
            <a:off x="3917001" y="4895451"/>
            <a:ext cx="457200" cy="3478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58F7C8C-33E8-085F-02D0-9811A1EF0789}"/>
              </a:ext>
            </a:extLst>
          </p:cNvPr>
          <p:cNvCxnSpPr>
            <a:cxnSpLocks/>
          </p:cNvCxnSpPr>
          <p:nvPr/>
        </p:nvCxnSpPr>
        <p:spPr>
          <a:xfrm flipH="1" flipV="1">
            <a:off x="3914169" y="2161159"/>
            <a:ext cx="9870" cy="2744590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FBC8D3B-D83F-F055-2979-9C9AE6031BF5}"/>
              </a:ext>
            </a:extLst>
          </p:cNvPr>
          <p:cNvCxnSpPr/>
          <p:nvPr/>
        </p:nvCxnSpPr>
        <p:spPr>
          <a:xfrm>
            <a:off x="6543070" y="2201636"/>
            <a:ext cx="9906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918982D-5DC8-A9DE-AE30-329621945535}"/>
              </a:ext>
            </a:extLst>
          </p:cNvPr>
          <p:cNvCxnSpPr>
            <a:cxnSpLocks/>
          </p:cNvCxnSpPr>
          <p:nvPr/>
        </p:nvCxnSpPr>
        <p:spPr>
          <a:xfrm>
            <a:off x="6543070" y="3181349"/>
            <a:ext cx="9906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4518DA2-47E2-5C9F-084B-4FA1CFB83C26}"/>
              </a:ext>
            </a:extLst>
          </p:cNvPr>
          <p:cNvCxnSpPr>
            <a:cxnSpLocks/>
          </p:cNvCxnSpPr>
          <p:nvPr/>
        </p:nvCxnSpPr>
        <p:spPr>
          <a:xfrm>
            <a:off x="3912355" y="2171397"/>
            <a:ext cx="36164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FC53C74-D353-8969-7762-2621C1F0A902}"/>
              </a:ext>
            </a:extLst>
          </p:cNvPr>
          <p:cNvCxnSpPr>
            <a:cxnSpLocks/>
          </p:cNvCxnSpPr>
          <p:nvPr/>
        </p:nvCxnSpPr>
        <p:spPr>
          <a:xfrm>
            <a:off x="3912354" y="3259968"/>
            <a:ext cx="36164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4" descr="See the source image">
            <a:extLst>
              <a:ext uri="{FF2B5EF4-FFF2-40B4-BE49-F238E27FC236}">
                <a16:creationId xmlns:a16="http://schemas.microsoft.com/office/drawing/2014/main" id="{99212753-512D-AA2C-DAFA-E000C1847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073" y="1872751"/>
            <a:ext cx="533570" cy="53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6563A0B-BA66-661D-8695-0360C5B84C12}"/>
              </a:ext>
            </a:extLst>
          </p:cNvPr>
          <p:cNvSpPr txBox="1"/>
          <p:nvPr/>
        </p:nvSpPr>
        <p:spPr>
          <a:xfrm>
            <a:off x="9658350" y="1924050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AMD patch adds</a:t>
            </a:r>
          </a:p>
          <a:p>
            <a:r>
              <a:rPr lang="en-US">
                <a:cs typeface="Calibri"/>
              </a:rPr>
              <a:t>Freshness </a:t>
            </a:r>
          </a:p>
        </p:txBody>
      </p:sp>
      <p:pic>
        <p:nvPicPr>
          <p:cNvPr id="41" name="Picture 4" descr="See the source image">
            <a:extLst>
              <a:ext uri="{FF2B5EF4-FFF2-40B4-BE49-F238E27FC236}">
                <a16:creationId xmlns:a16="http://schemas.microsoft.com/office/drawing/2014/main" id="{41CE0957-BF9B-7BE3-5022-30773FA08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448" y="2891926"/>
            <a:ext cx="533570" cy="53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">
            <a:extLst>
              <a:ext uri="{FF2B5EF4-FFF2-40B4-BE49-F238E27FC236}">
                <a16:creationId xmlns:a16="http://schemas.microsoft.com/office/drawing/2014/main" id="{67842E41-180B-71FC-85A5-EA8BF11B5CF3}"/>
              </a:ext>
            </a:extLst>
          </p:cNvPr>
          <p:cNvGrpSpPr/>
          <p:nvPr/>
        </p:nvGrpSpPr>
        <p:grpSpPr>
          <a:xfrm>
            <a:off x="7701336" y="1892612"/>
            <a:ext cx="466746" cy="473476"/>
            <a:chOff x="6729" y="0"/>
            <a:chExt cx="933489" cy="946948"/>
          </a:xfrm>
        </p:grpSpPr>
        <p:sp>
          <p:nvSpPr>
            <p:cNvPr id="48" name="Straight Arrow Connector 116">
              <a:extLst>
                <a:ext uri="{FF2B5EF4-FFF2-40B4-BE49-F238E27FC236}">
                  <a16:creationId xmlns:a16="http://schemas.microsoft.com/office/drawing/2014/main" id="{6BDA4F15-678A-AAB8-F657-2CB151B43224}"/>
                </a:ext>
              </a:extLst>
            </p:cNvPr>
            <p:cNvSpPr/>
            <p:nvPr/>
          </p:nvSpPr>
          <p:spPr>
            <a:xfrm>
              <a:off x="6729" y="0"/>
              <a:ext cx="933489" cy="946948"/>
            </a:xfrm>
            <a:prstGeom prst="line">
              <a:avLst/>
            </a:prstGeom>
            <a:noFill/>
            <a:ln w="190500" cap="flat">
              <a:solidFill>
                <a:srgbClr val="C82506"/>
              </a:solidFill>
              <a:prstDash val="solid"/>
              <a:miter lim="800000"/>
            </a:ln>
            <a:effectLst/>
          </p:spPr>
          <p:txBody>
            <a:bodyPr wrap="square" lIns="64293" tIns="64293" rIns="64293" bIns="64293" numCol="1" anchor="t">
              <a:noAutofit/>
            </a:bodyPr>
            <a:lstStyle/>
            <a:p>
              <a:pPr defTabSz="1285843">
                <a:defRPr sz="2400"/>
              </a:pPr>
              <a:endParaRPr sz="2400"/>
            </a:p>
          </p:txBody>
        </p:sp>
        <p:sp>
          <p:nvSpPr>
            <p:cNvPr id="49" name="Straight Arrow Connector 116">
              <a:extLst>
                <a:ext uri="{FF2B5EF4-FFF2-40B4-BE49-F238E27FC236}">
                  <a16:creationId xmlns:a16="http://schemas.microsoft.com/office/drawing/2014/main" id="{FBDCF089-9457-5396-360A-4529B3A3C10E}"/>
                </a:ext>
              </a:extLst>
            </p:cNvPr>
            <p:cNvSpPr/>
            <p:nvPr/>
          </p:nvSpPr>
          <p:spPr>
            <a:xfrm flipV="1">
              <a:off x="30119" y="23726"/>
              <a:ext cx="886710" cy="899495"/>
            </a:xfrm>
            <a:prstGeom prst="line">
              <a:avLst/>
            </a:prstGeom>
            <a:noFill/>
            <a:ln w="190500" cap="flat">
              <a:solidFill>
                <a:srgbClr val="C82506"/>
              </a:solidFill>
              <a:prstDash val="solid"/>
              <a:miter lim="800000"/>
            </a:ln>
            <a:effectLst/>
          </p:spPr>
          <p:txBody>
            <a:bodyPr wrap="square" lIns="64293" tIns="64293" rIns="64293" bIns="64293" numCol="1" anchor="t">
              <a:noAutofit/>
            </a:bodyPr>
            <a:lstStyle/>
            <a:p>
              <a:pPr defTabSz="1285843">
                <a:defRPr sz="2400"/>
              </a:pPr>
              <a:endParaRPr sz="2400"/>
            </a:p>
          </p:txBody>
        </p:sp>
      </p:grpSp>
      <p:cxnSp>
        <p:nvCxnSpPr>
          <p:cNvPr id="3" name="Connector: Curved 2">
            <a:extLst>
              <a:ext uri="{FF2B5EF4-FFF2-40B4-BE49-F238E27FC236}">
                <a16:creationId xmlns:a16="http://schemas.microsoft.com/office/drawing/2014/main" id="{3F799E0E-63FE-9A3D-5EC7-0CD4504B32E0}"/>
              </a:ext>
            </a:extLst>
          </p:cNvPr>
          <p:cNvCxnSpPr/>
          <p:nvPr/>
        </p:nvCxnSpPr>
        <p:spPr>
          <a:xfrm flipH="1">
            <a:off x="6098550" y="4069038"/>
            <a:ext cx="1442853" cy="260767"/>
          </a:xfrm>
          <a:prstGeom prst="curved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A4E4CDC4-6C7C-7102-FFC7-CC1D8D0E457D}"/>
              </a:ext>
            </a:extLst>
          </p:cNvPr>
          <p:cNvCxnSpPr>
            <a:cxnSpLocks/>
          </p:cNvCxnSpPr>
          <p:nvPr/>
        </p:nvCxnSpPr>
        <p:spPr>
          <a:xfrm flipV="1">
            <a:off x="6094905" y="4302417"/>
            <a:ext cx="1453082" cy="1618449"/>
          </a:xfrm>
          <a:prstGeom prst="curved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6" descr="Gears with solid fill">
            <a:extLst>
              <a:ext uri="{FF2B5EF4-FFF2-40B4-BE49-F238E27FC236}">
                <a16:creationId xmlns:a16="http://schemas.microsoft.com/office/drawing/2014/main" id="{4EFCDF02-A125-39CA-7D88-47E391B20D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83502" y="5190227"/>
            <a:ext cx="457200" cy="42003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8F6A44D-21D7-62B3-B6C3-9CB6AFF1B495}"/>
              </a:ext>
            </a:extLst>
          </p:cNvPr>
          <p:cNvSpPr/>
          <p:nvPr/>
        </p:nvSpPr>
        <p:spPr>
          <a:xfrm>
            <a:off x="4753027" y="4072304"/>
            <a:ext cx="1193967" cy="516128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1350">
                <a:solidFill>
                  <a:schemeClr val="bg1"/>
                </a:solidFill>
                <a:ea typeface="等线"/>
              </a:rPr>
              <a:t>Plain + Mask A</a:t>
            </a:r>
            <a:endParaRPr lang="en-US" err="1">
              <a:solidFill>
                <a:schemeClr val="bg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61AAB35-A3CD-AEF0-E9BE-F6462A7CE1C3}"/>
              </a:ext>
            </a:extLst>
          </p:cNvPr>
          <p:cNvSpPr/>
          <p:nvPr/>
        </p:nvSpPr>
        <p:spPr>
          <a:xfrm>
            <a:off x="4753027" y="4620572"/>
            <a:ext cx="1193967" cy="516128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1350">
                <a:solidFill>
                  <a:schemeClr val="bg1"/>
                </a:solidFill>
                <a:ea typeface="等线"/>
              </a:rPr>
              <a:t>Plain</a:t>
            </a:r>
            <a:endParaRPr lang="en-US" altLang="zh-CN" sz="1350">
              <a:solidFill>
                <a:schemeClr val="bg1"/>
              </a:solidFill>
              <a:ea typeface="等线"/>
              <a:cs typeface="Calibri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3034EEA-081B-99D3-4E51-65EA0A536A7D}"/>
              </a:ext>
            </a:extLst>
          </p:cNvPr>
          <p:cNvSpPr/>
          <p:nvPr/>
        </p:nvSpPr>
        <p:spPr>
          <a:xfrm>
            <a:off x="4753026" y="5633474"/>
            <a:ext cx="1193967" cy="516128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1350">
                <a:solidFill>
                  <a:schemeClr val="bg1"/>
                </a:solidFill>
                <a:ea typeface="等线"/>
                <a:cs typeface="Calibri"/>
              </a:rPr>
              <a:t>Plain + Mask B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52029F5-D7E6-864D-9822-33D4F8839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56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1268459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A4B7C-6D80-AFB7-EA0E-DB58A5A80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ongti TC" panose="02010600040101010101" pitchFamily="2" charset="-120"/>
                <a:ea typeface="Songti TC" panose="02010600040101010101" pitchFamily="2" charset="-120"/>
                <a:cs typeface="+mj-lt"/>
              </a:rPr>
              <a:t>Software Level Mitigations: Secure Registers</a:t>
            </a:r>
          </a:p>
          <a:p>
            <a:endParaRPr lang="en-US">
              <a:latin typeface="Songti TC" panose="02010600040101010101" pitchFamily="2" charset="-120"/>
              <a:ea typeface="Songti TC" panose="02010600040101010101" pitchFamily="2" charset="-120"/>
              <a:cs typeface="Calibri 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452928-F52B-851E-E686-0FE5B1D58ED1}"/>
              </a:ext>
            </a:extLst>
          </p:cNvPr>
          <p:cNvSpPr/>
          <p:nvPr/>
        </p:nvSpPr>
        <p:spPr>
          <a:xfrm>
            <a:off x="7629422" y="1661218"/>
            <a:ext cx="1904999" cy="32986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322E7E-5A9E-90DD-094A-E65E8A83CC1F}"/>
              </a:ext>
            </a:extLst>
          </p:cNvPr>
          <p:cNvSpPr txBox="1"/>
          <p:nvPr/>
        </p:nvSpPr>
        <p:spPr>
          <a:xfrm>
            <a:off x="7629922" y="1260666"/>
            <a:ext cx="190099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Memory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CF1C0C-EE22-6B46-1C75-0791EA894C53}"/>
              </a:ext>
            </a:extLst>
          </p:cNvPr>
          <p:cNvSpPr txBox="1"/>
          <p:nvPr/>
        </p:nvSpPr>
        <p:spPr>
          <a:xfrm>
            <a:off x="7629922" y="2062771"/>
            <a:ext cx="190099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VMSA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8328A9-0609-3E29-724B-10EDDA9CDB93}"/>
              </a:ext>
            </a:extLst>
          </p:cNvPr>
          <p:cNvSpPr txBox="1"/>
          <p:nvPr/>
        </p:nvSpPr>
        <p:spPr>
          <a:xfrm>
            <a:off x="7630422" y="3001560"/>
            <a:ext cx="190099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err="1">
                <a:ea typeface="Calibri"/>
                <a:cs typeface="Calibri"/>
              </a:rPr>
              <a:t>pt_regs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51FE05-1BAA-7314-48BB-36E479177333}"/>
              </a:ext>
            </a:extLst>
          </p:cNvPr>
          <p:cNvSpPr txBox="1"/>
          <p:nvPr/>
        </p:nvSpPr>
        <p:spPr>
          <a:xfrm>
            <a:off x="7629672" y="3981055"/>
            <a:ext cx="190099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+mn-lt"/>
                <a:cs typeface="+mn-lt"/>
              </a:rPr>
              <a:t>Ciphertext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11450A-7A3E-C034-B9DC-3BF170010604}"/>
              </a:ext>
            </a:extLst>
          </p:cNvPr>
          <p:cNvSpPr txBox="1"/>
          <p:nvPr/>
        </p:nvSpPr>
        <p:spPr>
          <a:xfrm>
            <a:off x="2771170" y="163013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HV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4CE767-E69D-9644-1B0E-64DE5C20BB33}"/>
              </a:ext>
            </a:extLst>
          </p:cNvPr>
          <p:cNvSpPr txBox="1"/>
          <p:nvPr/>
        </p:nvSpPr>
        <p:spPr>
          <a:xfrm>
            <a:off x="2771170" y="361133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VM User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EA38EE-A9C8-863E-3374-74AA1838B45D}"/>
              </a:ext>
            </a:extLst>
          </p:cNvPr>
          <p:cNvSpPr txBox="1"/>
          <p:nvPr/>
        </p:nvSpPr>
        <p:spPr>
          <a:xfrm>
            <a:off x="2771170" y="265883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VM OS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FBBDE38-864D-5457-3015-866640EB1A2B}"/>
              </a:ext>
            </a:extLst>
          </p:cNvPr>
          <p:cNvCxnSpPr/>
          <p:nvPr/>
        </p:nvCxnSpPr>
        <p:spPr>
          <a:xfrm flipV="1">
            <a:off x="2799745" y="2344511"/>
            <a:ext cx="4572000" cy="0"/>
          </a:xfrm>
          <a:prstGeom prst="straightConnector1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2CC9CF1-0278-9727-6552-387B445E763D}"/>
              </a:ext>
            </a:extLst>
          </p:cNvPr>
          <p:cNvCxnSpPr>
            <a:cxnSpLocks/>
          </p:cNvCxnSpPr>
          <p:nvPr/>
        </p:nvCxnSpPr>
        <p:spPr>
          <a:xfrm flipV="1">
            <a:off x="2799744" y="3401786"/>
            <a:ext cx="4572000" cy="0"/>
          </a:xfrm>
          <a:prstGeom prst="straightConnector1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9E6DDE1-543D-EC49-41C7-2336415A2E4E}"/>
              </a:ext>
            </a:extLst>
          </p:cNvPr>
          <p:cNvSpPr txBox="1"/>
          <p:nvPr/>
        </p:nvSpPr>
        <p:spPr>
          <a:xfrm>
            <a:off x="4333270" y="307793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OS Context Switch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7C9C71-54DD-A958-D05E-DCAB0E355D0C}"/>
              </a:ext>
            </a:extLst>
          </p:cNvPr>
          <p:cNvSpPr txBox="1"/>
          <p:nvPr/>
        </p:nvSpPr>
        <p:spPr>
          <a:xfrm>
            <a:off x="4266595" y="200161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HV VM Context Switch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4E2939B-B846-55A8-8D42-13BCAE870E9C}"/>
              </a:ext>
            </a:extLst>
          </p:cNvPr>
          <p:cNvCxnSpPr/>
          <p:nvPr/>
        </p:nvCxnSpPr>
        <p:spPr>
          <a:xfrm>
            <a:off x="3917001" y="4895451"/>
            <a:ext cx="457200" cy="3478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58F7C8C-33E8-085F-02D0-9811A1EF0789}"/>
              </a:ext>
            </a:extLst>
          </p:cNvPr>
          <p:cNvCxnSpPr>
            <a:cxnSpLocks/>
          </p:cNvCxnSpPr>
          <p:nvPr/>
        </p:nvCxnSpPr>
        <p:spPr>
          <a:xfrm flipH="1" flipV="1">
            <a:off x="3914169" y="2161159"/>
            <a:ext cx="9870" cy="2744590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FBC8D3B-D83F-F055-2979-9C9AE6031BF5}"/>
              </a:ext>
            </a:extLst>
          </p:cNvPr>
          <p:cNvCxnSpPr/>
          <p:nvPr/>
        </p:nvCxnSpPr>
        <p:spPr>
          <a:xfrm>
            <a:off x="6543070" y="2201636"/>
            <a:ext cx="9906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918982D-5DC8-A9DE-AE30-329621945535}"/>
              </a:ext>
            </a:extLst>
          </p:cNvPr>
          <p:cNvCxnSpPr>
            <a:cxnSpLocks/>
          </p:cNvCxnSpPr>
          <p:nvPr/>
        </p:nvCxnSpPr>
        <p:spPr>
          <a:xfrm>
            <a:off x="6543070" y="3181349"/>
            <a:ext cx="9906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4518DA2-47E2-5C9F-084B-4FA1CFB83C26}"/>
              </a:ext>
            </a:extLst>
          </p:cNvPr>
          <p:cNvCxnSpPr>
            <a:cxnSpLocks/>
          </p:cNvCxnSpPr>
          <p:nvPr/>
        </p:nvCxnSpPr>
        <p:spPr>
          <a:xfrm>
            <a:off x="3912355" y="2171397"/>
            <a:ext cx="36164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FC53C74-D353-8969-7762-2621C1F0A902}"/>
              </a:ext>
            </a:extLst>
          </p:cNvPr>
          <p:cNvCxnSpPr>
            <a:cxnSpLocks/>
          </p:cNvCxnSpPr>
          <p:nvPr/>
        </p:nvCxnSpPr>
        <p:spPr>
          <a:xfrm>
            <a:off x="3912354" y="3259968"/>
            <a:ext cx="36164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4" descr="See the source image">
            <a:extLst>
              <a:ext uri="{FF2B5EF4-FFF2-40B4-BE49-F238E27FC236}">
                <a16:creationId xmlns:a16="http://schemas.microsoft.com/office/drawing/2014/main" id="{99212753-512D-AA2C-DAFA-E000C1847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073" y="1872751"/>
            <a:ext cx="533570" cy="53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6563A0B-BA66-661D-8695-0360C5B84C12}"/>
              </a:ext>
            </a:extLst>
          </p:cNvPr>
          <p:cNvSpPr txBox="1"/>
          <p:nvPr/>
        </p:nvSpPr>
        <p:spPr>
          <a:xfrm>
            <a:off x="9658350" y="1924050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AMD patch adds</a:t>
            </a:r>
          </a:p>
          <a:p>
            <a:r>
              <a:rPr lang="en-US">
                <a:cs typeface="Calibri"/>
              </a:rPr>
              <a:t>Freshness </a:t>
            </a:r>
          </a:p>
        </p:txBody>
      </p:sp>
      <p:pic>
        <p:nvPicPr>
          <p:cNvPr id="41" name="Picture 4" descr="See the source image">
            <a:extLst>
              <a:ext uri="{FF2B5EF4-FFF2-40B4-BE49-F238E27FC236}">
                <a16:creationId xmlns:a16="http://schemas.microsoft.com/office/drawing/2014/main" id="{41CE0957-BF9B-7BE3-5022-30773FA08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448" y="2891926"/>
            <a:ext cx="533570" cy="53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0194BCB-6429-8D1D-EB3B-D0769B63910E}"/>
              </a:ext>
            </a:extLst>
          </p:cNvPr>
          <p:cNvSpPr txBox="1"/>
          <p:nvPr/>
        </p:nvSpPr>
        <p:spPr>
          <a:xfrm>
            <a:off x="9534525" y="2838449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Our Kernel patch</a:t>
            </a:r>
          </a:p>
          <a:p>
            <a:r>
              <a:rPr lang="en-US">
                <a:cs typeface="Calibri"/>
              </a:rPr>
              <a:t>Randomizes Position</a:t>
            </a:r>
          </a:p>
        </p:txBody>
      </p:sp>
      <p:grpSp>
        <p:nvGrpSpPr>
          <p:cNvPr id="20" name="Group">
            <a:extLst>
              <a:ext uri="{FF2B5EF4-FFF2-40B4-BE49-F238E27FC236}">
                <a16:creationId xmlns:a16="http://schemas.microsoft.com/office/drawing/2014/main" id="{67842E41-180B-71FC-85A5-EA8BF11B5CF3}"/>
              </a:ext>
            </a:extLst>
          </p:cNvPr>
          <p:cNvGrpSpPr/>
          <p:nvPr/>
        </p:nvGrpSpPr>
        <p:grpSpPr>
          <a:xfrm>
            <a:off x="7701336" y="1892612"/>
            <a:ext cx="466746" cy="473476"/>
            <a:chOff x="6729" y="0"/>
            <a:chExt cx="933489" cy="946948"/>
          </a:xfrm>
        </p:grpSpPr>
        <p:sp>
          <p:nvSpPr>
            <p:cNvPr id="48" name="Straight Arrow Connector 116">
              <a:extLst>
                <a:ext uri="{FF2B5EF4-FFF2-40B4-BE49-F238E27FC236}">
                  <a16:creationId xmlns:a16="http://schemas.microsoft.com/office/drawing/2014/main" id="{6BDA4F15-678A-AAB8-F657-2CB151B43224}"/>
                </a:ext>
              </a:extLst>
            </p:cNvPr>
            <p:cNvSpPr/>
            <p:nvPr/>
          </p:nvSpPr>
          <p:spPr>
            <a:xfrm>
              <a:off x="6729" y="0"/>
              <a:ext cx="933489" cy="946948"/>
            </a:xfrm>
            <a:prstGeom prst="line">
              <a:avLst/>
            </a:prstGeom>
            <a:noFill/>
            <a:ln w="190500" cap="flat">
              <a:solidFill>
                <a:srgbClr val="C82506"/>
              </a:solidFill>
              <a:prstDash val="solid"/>
              <a:miter lim="800000"/>
            </a:ln>
            <a:effectLst/>
          </p:spPr>
          <p:txBody>
            <a:bodyPr wrap="square" lIns="64293" tIns="64293" rIns="64293" bIns="64293" numCol="1" anchor="t">
              <a:noAutofit/>
            </a:bodyPr>
            <a:lstStyle/>
            <a:p>
              <a:pPr defTabSz="1285843">
                <a:defRPr sz="2400"/>
              </a:pPr>
              <a:endParaRPr sz="2400"/>
            </a:p>
          </p:txBody>
        </p:sp>
        <p:sp>
          <p:nvSpPr>
            <p:cNvPr id="49" name="Straight Arrow Connector 116">
              <a:extLst>
                <a:ext uri="{FF2B5EF4-FFF2-40B4-BE49-F238E27FC236}">
                  <a16:creationId xmlns:a16="http://schemas.microsoft.com/office/drawing/2014/main" id="{FBDCF089-9457-5396-360A-4529B3A3C10E}"/>
                </a:ext>
              </a:extLst>
            </p:cNvPr>
            <p:cNvSpPr/>
            <p:nvPr/>
          </p:nvSpPr>
          <p:spPr>
            <a:xfrm flipV="1">
              <a:off x="30119" y="23726"/>
              <a:ext cx="886710" cy="899495"/>
            </a:xfrm>
            <a:prstGeom prst="line">
              <a:avLst/>
            </a:prstGeom>
            <a:noFill/>
            <a:ln w="190500" cap="flat">
              <a:solidFill>
                <a:srgbClr val="C82506"/>
              </a:solidFill>
              <a:prstDash val="solid"/>
              <a:miter lim="800000"/>
            </a:ln>
            <a:effectLst/>
          </p:spPr>
          <p:txBody>
            <a:bodyPr wrap="square" lIns="64293" tIns="64293" rIns="64293" bIns="64293" numCol="1" anchor="t">
              <a:noAutofit/>
            </a:bodyPr>
            <a:lstStyle/>
            <a:p>
              <a:pPr defTabSz="1285843">
                <a:defRPr sz="2400"/>
              </a:pPr>
              <a:endParaRPr sz="2400"/>
            </a:p>
          </p:txBody>
        </p:sp>
      </p:grpSp>
      <p:grpSp>
        <p:nvGrpSpPr>
          <p:cNvPr id="23" name="Group">
            <a:extLst>
              <a:ext uri="{FF2B5EF4-FFF2-40B4-BE49-F238E27FC236}">
                <a16:creationId xmlns:a16="http://schemas.microsoft.com/office/drawing/2014/main" id="{F3EC853A-8AC1-E894-EFDD-2FDD0BA54422}"/>
              </a:ext>
            </a:extLst>
          </p:cNvPr>
          <p:cNvGrpSpPr/>
          <p:nvPr/>
        </p:nvGrpSpPr>
        <p:grpSpPr>
          <a:xfrm>
            <a:off x="7663236" y="2902262"/>
            <a:ext cx="466746" cy="473476"/>
            <a:chOff x="6729" y="0"/>
            <a:chExt cx="933489" cy="946948"/>
          </a:xfrm>
        </p:grpSpPr>
        <p:sp>
          <p:nvSpPr>
            <p:cNvPr id="51" name="Straight Arrow Connector 116">
              <a:extLst>
                <a:ext uri="{FF2B5EF4-FFF2-40B4-BE49-F238E27FC236}">
                  <a16:creationId xmlns:a16="http://schemas.microsoft.com/office/drawing/2014/main" id="{1CCC7A80-5304-C14A-EAE7-619447A33086}"/>
                </a:ext>
              </a:extLst>
            </p:cNvPr>
            <p:cNvSpPr/>
            <p:nvPr/>
          </p:nvSpPr>
          <p:spPr>
            <a:xfrm>
              <a:off x="6729" y="0"/>
              <a:ext cx="933489" cy="946948"/>
            </a:xfrm>
            <a:prstGeom prst="line">
              <a:avLst/>
            </a:prstGeom>
            <a:noFill/>
            <a:ln w="190500" cap="flat">
              <a:solidFill>
                <a:srgbClr val="C82506"/>
              </a:solidFill>
              <a:prstDash val="solid"/>
              <a:miter lim="800000"/>
            </a:ln>
            <a:effectLst/>
          </p:spPr>
          <p:txBody>
            <a:bodyPr wrap="square" lIns="64293" tIns="64293" rIns="64293" bIns="64293" numCol="1" anchor="t">
              <a:noAutofit/>
            </a:bodyPr>
            <a:lstStyle/>
            <a:p>
              <a:pPr defTabSz="1285843">
                <a:defRPr sz="2400"/>
              </a:pPr>
              <a:endParaRPr sz="2400"/>
            </a:p>
          </p:txBody>
        </p:sp>
        <p:sp>
          <p:nvSpPr>
            <p:cNvPr id="52" name="Straight Arrow Connector 116">
              <a:extLst>
                <a:ext uri="{FF2B5EF4-FFF2-40B4-BE49-F238E27FC236}">
                  <a16:creationId xmlns:a16="http://schemas.microsoft.com/office/drawing/2014/main" id="{D4CBA1F6-EA1D-E786-2BEA-FBD676282042}"/>
                </a:ext>
              </a:extLst>
            </p:cNvPr>
            <p:cNvSpPr/>
            <p:nvPr/>
          </p:nvSpPr>
          <p:spPr>
            <a:xfrm flipV="1">
              <a:off x="30119" y="23726"/>
              <a:ext cx="886710" cy="899495"/>
            </a:xfrm>
            <a:prstGeom prst="line">
              <a:avLst/>
            </a:prstGeom>
            <a:noFill/>
            <a:ln w="190500" cap="flat">
              <a:solidFill>
                <a:srgbClr val="C82506"/>
              </a:solidFill>
              <a:prstDash val="solid"/>
              <a:miter lim="800000"/>
            </a:ln>
            <a:effectLst/>
          </p:spPr>
          <p:txBody>
            <a:bodyPr wrap="square" lIns="64293" tIns="64293" rIns="64293" bIns="64293" numCol="1" anchor="t">
              <a:noAutofit/>
            </a:bodyPr>
            <a:lstStyle/>
            <a:p>
              <a:pPr defTabSz="1285843">
                <a:defRPr sz="2400"/>
              </a:pPr>
              <a:endParaRPr sz="2400"/>
            </a:p>
          </p:txBody>
        </p:sp>
      </p:grpSp>
      <p:cxnSp>
        <p:nvCxnSpPr>
          <p:cNvPr id="3" name="Connector: Curved 2">
            <a:extLst>
              <a:ext uri="{FF2B5EF4-FFF2-40B4-BE49-F238E27FC236}">
                <a16:creationId xmlns:a16="http://schemas.microsoft.com/office/drawing/2014/main" id="{1BAAC1FB-A381-72F6-52E7-E190451B8C61}"/>
              </a:ext>
            </a:extLst>
          </p:cNvPr>
          <p:cNvCxnSpPr/>
          <p:nvPr/>
        </p:nvCxnSpPr>
        <p:spPr>
          <a:xfrm flipH="1">
            <a:off x="6079964" y="4041159"/>
            <a:ext cx="1442853" cy="260767"/>
          </a:xfrm>
          <a:prstGeom prst="curved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58B3FD6C-31B6-97DB-4E25-A98D4B4E98E6}"/>
              </a:ext>
            </a:extLst>
          </p:cNvPr>
          <p:cNvCxnSpPr>
            <a:cxnSpLocks/>
          </p:cNvCxnSpPr>
          <p:nvPr/>
        </p:nvCxnSpPr>
        <p:spPr>
          <a:xfrm flipV="1">
            <a:off x="6076319" y="4274539"/>
            <a:ext cx="1453082" cy="1618449"/>
          </a:xfrm>
          <a:prstGeom prst="curved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6" descr="Gears with solid fill">
            <a:extLst>
              <a:ext uri="{FF2B5EF4-FFF2-40B4-BE49-F238E27FC236}">
                <a16:creationId xmlns:a16="http://schemas.microsoft.com/office/drawing/2014/main" id="{FE60D8E6-F64C-1F8C-7C28-6B8AAF0E73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4916" y="5162349"/>
            <a:ext cx="457200" cy="42003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116377F7-52CF-E81B-F2A0-3A657EAFBD41}"/>
              </a:ext>
            </a:extLst>
          </p:cNvPr>
          <p:cNvSpPr/>
          <p:nvPr/>
        </p:nvSpPr>
        <p:spPr>
          <a:xfrm>
            <a:off x="4734441" y="4044425"/>
            <a:ext cx="1193967" cy="516128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1350">
                <a:solidFill>
                  <a:schemeClr val="bg1"/>
                </a:solidFill>
                <a:ea typeface="等线"/>
              </a:rPr>
              <a:t>Plain + Mask A</a:t>
            </a:r>
            <a:endParaRPr lang="en-US" err="1">
              <a:solidFill>
                <a:schemeClr val="bg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D0D4906-484C-3092-4437-81FD0296DFBF}"/>
              </a:ext>
            </a:extLst>
          </p:cNvPr>
          <p:cNvSpPr/>
          <p:nvPr/>
        </p:nvSpPr>
        <p:spPr>
          <a:xfrm>
            <a:off x="4734441" y="4592694"/>
            <a:ext cx="1193967" cy="516128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1350">
                <a:solidFill>
                  <a:schemeClr val="bg1"/>
                </a:solidFill>
                <a:ea typeface="等线"/>
              </a:rPr>
              <a:t>Plain</a:t>
            </a:r>
            <a:endParaRPr lang="en-US" altLang="zh-CN" sz="1350">
              <a:solidFill>
                <a:schemeClr val="bg1"/>
              </a:solidFill>
              <a:ea typeface="等线"/>
              <a:cs typeface="Calibri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81B3654-AFA4-2CF2-BEC2-3FCB858FA8C6}"/>
              </a:ext>
            </a:extLst>
          </p:cNvPr>
          <p:cNvSpPr/>
          <p:nvPr/>
        </p:nvSpPr>
        <p:spPr>
          <a:xfrm>
            <a:off x="4734440" y="5605595"/>
            <a:ext cx="1193967" cy="516128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1350">
                <a:solidFill>
                  <a:schemeClr val="bg1"/>
                </a:solidFill>
                <a:ea typeface="等线"/>
                <a:cs typeface="Calibri"/>
              </a:rPr>
              <a:t>Plain + Mask B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EE91E48-ECE7-034F-883C-BA7654608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57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5783374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28D0E-A9C9-EC45-9971-3717B72EC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等线 Light"/>
              </a:rPr>
              <a:t>Software-level</a:t>
            </a:r>
            <a:r>
              <a:rPr lang="zh-CN" altLang="en-US">
                <a:ea typeface="等线 Light"/>
              </a:rPr>
              <a:t> </a:t>
            </a:r>
            <a:r>
              <a:rPr lang="en-US" altLang="zh-CN">
                <a:ea typeface="等线 Light"/>
              </a:rPr>
              <a:t>mitigation – Securing Register Space</a:t>
            </a:r>
            <a:endParaRPr lang="en-CN"/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9BB72CAD-91A5-4F4C-B67F-E0F65BCEF1C0}"/>
              </a:ext>
            </a:extLst>
          </p:cNvPr>
          <p:cNvCxnSpPr>
            <a:cxnSpLocks/>
          </p:cNvCxnSpPr>
          <p:nvPr/>
        </p:nvCxnSpPr>
        <p:spPr>
          <a:xfrm>
            <a:off x="1175000" y="3482343"/>
            <a:ext cx="5490497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92270491-7B6F-284A-8589-32E591EAA7B3}"/>
              </a:ext>
            </a:extLst>
          </p:cNvPr>
          <p:cNvCxnSpPr>
            <a:cxnSpLocks/>
          </p:cNvCxnSpPr>
          <p:nvPr/>
        </p:nvCxnSpPr>
        <p:spPr>
          <a:xfrm flipH="1">
            <a:off x="1254811" y="2940596"/>
            <a:ext cx="18024" cy="1176563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4" name="Picture 4" descr="See the source image">
            <a:extLst>
              <a:ext uri="{FF2B5EF4-FFF2-40B4-BE49-F238E27FC236}">
                <a16:creationId xmlns:a16="http://schemas.microsoft.com/office/drawing/2014/main" id="{94E734B7-1483-4544-9699-396A5E5FF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071" y="5618608"/>
            <a:ext cx="1059712" cy="105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Rectangle 118">
            <a:extLst>
              <a:ext uri="{FF2B5EF4-FFF2-40B4-BE49-F238E27FC236}">
                <a16:creationId xmlns:a16="http://schemas.microsoft.com/office/drawing/2014/main" id="{44B51FE8-B3BE-EF40-9C45-80C96801B398}"/>
              </a:ext>
            </a:extLst>
          </p:cNvPr>
          <p:cNvSpPr/>
          <p:nvPr/>
        </p:nvSpPr>
        <p:spPr>
          <a:xfrm>
            <a:off x="4385784" y="6173322"/>
            <a:ext cx="3246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</a:rPr>
              <a:t>Cannot</a:t>
            </a:r>
            <a:r>
              <a:rPr lang="zh-CN" altLang="en-US" sz="2400" b="1">
                <a:solidFill>
                  <a:srgbClr val="FF0000"/>
                </a:solidFill>
              </a:rPr>
              <a:t> </a:t>
            </a:r>
            <a:r>
              <a:rPr lang="en-US" altLang="zh-CN" sz="2400" b="1">
                <a:solidFill>
                  <a:srgbClr val="FF0000"/>
                </a:solidFill>
              </a:rPr>
              <a:t>build</a:t>
            </a:r>
            <a:r>
              <a:rPr lang="zh-CN" altLang="en-US" sz="2400" b="1">
                <a:solidFill>
                  <a:srgbClr val="FF0000"/>
                </a:solidFill>
              </a:rPr>
              <a:t> </a:t>
            </a:r>
            <a:r>
              <a:rPr lang="en-US" altLang="zh-CN" sz="2400" b="1">
                <a:solidFill>
                  <a:srgbClr val="FF0000"/>
                </a:solidFill>
              </a:rPr>
              <a:t>dictionary</a:t>
            </a:r>
            <a:r>
              <a:rPr lang="zh-CN" altLang="en-US" sz="2400" b="1">
                <a:solidFill>
                  <a:srgbClr val="FF0000"/>
                </a:solidFill>
              </a:rPr>
              <a:t> 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3AB836CC-7442-7142-965C-E27583438701}"/>
              </a:ext>
            </a:extLst>
          </p:cNvPr>
          <p:cNvSpPr/>
          <p:nvPr/>
        </p:nvSpPr>
        <p:spPr>
          <a:xfrm>
            <a:off x="436828" y="1880868"/>
            <a:ext cx="1682005" cy="936227"/>
          </a:xfrm>
          <a:prstGeom prst="roundRect">
            <a:avLst/>
          </a:prstGeom>
          <a:solidFill>
            <a:schemeClr val="accent6"/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</a:rPr>
              <a:t>Process</a:t>
            </a:r>
            <a:r>
              <a:rPr lang="zh-CN" altLang="en-US" sz="2400">
                <a:solidFill>
                  <a:schemeClr val="tx1"/>
                </a:solidFill>
              </a:rPr>
              <a:t> </a:t>
            </a:r>
            <a:r>
              <a:rPr lang="en-US" altLang="zh-CN" sz="24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AF0C88E7-B2C9-6D4C-8D31-BA4D6780FC0A}"/>
              </a:ext>
            </a:extLst>
          </p:cNvPr>
          <p:cNvSpPr/>
          <p:nvPr/>
        </p:nvSpPr>
        <p:spPr>
          <a:xfrm>
            <a:off x="481935" y="4278785"/>
            <a:ext cx="1682005" cy="93622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</a:rPr>
              <a:t>Kernel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74F2DBC-4545-DB4E-B3B8-73C69F1380C2}"/>
              </a:ext>
            </a:extLst>
          </p:cNvPr>
          <p:cNvSpPr/>
          <p:nvPr/>
        </p:nvSpPr>
        <p:spPr>
          <a:xfrm>
            <a:off x="965807" y="3059668"/>
            <a:ext cx="2306052" cy="300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351"/>
              <a:t>Context</a:t>
            </a:r>
            <a:r>
              <a:rPr lang="zh-CN" altLang="en-US" sz="1351"/>
              <a:t> </a:t>
            </a:r>
            <a:r>
              <a:rPr lang="en-US" altLang="zh-CN" sz="1351"/>
              <a:t>Switch</a:t>
            </a:r>
            <a:endParaRPr lang="en-CN" sz="1351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329A1174-19A1-3B41-965C-63AAC10A3817}"/>
              </a:ext>
            </a:extLst>
          </p:cNvPr>
          <p:cNvSpPr/>
          <p:nvPr/>
        </p:nvSpPr>
        <p:spPr>
          <a:xfrm>
            <a:off x="2207645" y="3653429"/>
            <a:ext cx="1339059" cy="557153"/>
          </a:xfrm>
          <a:prstGeom prst="roundRect">
            <a:avLst/>
          </a:prstGeom>
          <a:solidFill>
            <a:schemeClr val="accent6"/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err="1">
                <a:solidFill>
                  <a:schemeClr val="tx1"/>
                </a:solidFill>
              </a:rPr>
              <a:t>Pt_regs</a:t>
            </a:r>
            <a:endParaRPr lang="en-US" altLang="zh-CN" sz="2400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0B21E17-CF44-104D-B183-FEFD0556B961}"/>
              </a:ext>
            </a:extLst>
          </p:cNvPr>
          <p:cNvSpPr/>
          <p:nvPr/>
        </p:nvSpPr>
        <p:spPr>
          <a:xfrm>
            <a:off x="7503763" y="2507321"/>
            <a:ext cx="4251411" cy="267765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115" indent="-285115">
              <a:buFont typeface="Arial" panose="020B0604020202020204" pitchFamily="34" charset="0"/>
              <a:buChar char="•"/>
            </a:pPr>
            <a:r>
              <a:rPr lang="en-US" altLang="zh-CN" sz="2800" b="1">
                <a:ea typeface="等线"/>
              </a:rPr>
              <a:t>Kernel</a:t>
            </a:r>
            <a:r>
              <a:rPr lang="zh-CN" altLang="en-US" sz="2800" b="1">
                <a:ea typeface="等线"/>
              </a:rPr>
              <a:t> </a:t>
            </a:r>
            <a:r>
              <a:rPr lang="en-US" altLang="zh-CN" sz="2800" b="1">
                <a:ea typeface="等线"/>
              </a:rPr>
              <a:t>patch</a:t>
            </a:r>
            <a:r>
              <a:rPr lang="zh-CN" altLang="en-US" sz="2800" b="1">
                <a:ea typeface="等线"/>
              </a:rPr>
              <a:t> </a:t>
            </a:r>
            <a:r>
              <a:rPr lang="en-US" altLang="zh-CN" sz="2800" b="1">
                <a:ea typeface="等线"/>
              </a:rPr>
              <a:t>--</a:t>
            </a:r>
            <a:r>
              <a:rPr lang="zh-CN" altLang="en-US" sz="2800" b="1">
                <a:ea typeface="等线"/>
              </a:rPr>
              <a:t> </a:t>
            </a:r>
            <a:r>
              <a:rPr lang="en-US" altLang="zh-CN" sz="2800" b="1">
                <a:ea typeface="等线"/>
              </a:rPr>
              <a:t>Randomize</a:t>
            </a:r>
            <a:r>
              <a:rPr lang="zh-CN" altLang="en-US" sz="2800" b="1">
                <a:ea typeface="等线"/>
              </a:rPr>
              <a:t> </a:t>
            </a:r>
            <a:r>
              <a:rPr lang="en-US" altLang="zh-CN" sz="2800" b="1" err="1">
                <a:ea typeface="等线"/>
              </a:rPr>
              <a:t>pt_regs</a:t>
            </a:r>
            <a:r>
              <a:rPr lang="zh-CN" altLang="en-US" sz="2800" b="1">
                <a:ea typeface="等线"/>
              </a:rPr>
              <a:t> </a:t>
            </a:r>
            <a:r>
              <a:rPr lang="en-US" altLang="zh-CN" sz="2800" b="1">
                <a:ea typeface="等线"/>
              </a:rPr>
              <a:t>during</a:t>
            </a:r>
            <a:r>
              <a:rPr lang="zh-CN" altLang="en-US" sz="2800" b="1">
                <a:ea typeface="等线"/>
              </a:rPr>
              <a:t> </a:t>
            </a:r>
            <a:r>
              <a:rPr lang="en-US" altLang="zh-CN" sz="2800" b="1">
                <a:ea typeface="等线"/>
              </a:rPr>
              <a:t>context</a:t>
            </a:r>
            <a:r>
              <a:rPr lang="zh-CN" altLang="en-US" sz="2800" b="1">
                <a:ea typeface="等线"/>
              </a:rPr>
              <a:t> </a:t>
            </a:r>
            <a:r>
              <a:rPr lang="en-US" altLang="zh-CN" sz="2800" b="1">
                <a:ea typeface="等线"/>
              </a:rPr>
              <a:t>switch</a:t>
            </a:r>
            <a:endParaRPr lang="en-US" sz="2800">
              <a:ea typeface="等线"/>
              <a:cs typeface="Calibri" panose="020F0502020204030204"/>
            </a:endParaRPr>
          </a:p>
          <a:p>
            <a:pPr marL="285115" indent="-285115">
              <a:buFont typeface="Arial" panose="020B0604020202020204" pitchFamily="34" charset="0"/>
              <a:buChar char="•"/>
            </a:pPr>
            <a:r>
              <a:rPr lang="en-US" altLang="zh-CN" sz="2800" b="1">
                <a:ea typeface="等线"/>
                <a:cs typeface="Calibri"/>
              </a:rPr>
              <a:t>Foundation for securing user space applications</a:t>
            </a:r>
          </a:p>
          <a:p>
            <a:endParaRPr lang="en-US" altLang="zh-CN" sz="2800">
              <a:cs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C3E91B-5E1E-1B41-B2AE-14D9668144EA}"/>
              </a:ext>
            </a:extLst>
          </p:cNvPr>
          <p:cNvSpPr/>
          <p:nvPr/>
        </p:nvSpPr>
        <p:spPr>
          <a:xfrm>
            <a:off x="2523135" y="4277841"/>
            <a:ext cx="511166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1" b="1"/>
              <a:t>gPA</a:t>
            </a:r>
            <a:r>
              <a:rPr lang="en-US" altLang="zh-CN" sz="1351" b="1" baseline="-25000"/>
              <a:t>1</a:t>
            </a:r>
            <a:endParaRPr lang="en-US" sz="1351" baseline="-25000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AE4E223-4542-B242-A270-377FA4B993CD}"/>
              </a:ext>
            </a:extLst>
          </p:cNvPr>
          <p:cNvCxnSpPr>
            <a:cxnSpLocks/>
          </p:cNvCxnSpPr>
          <p:nvPr/>
        </p:nvCxnSpPr>
        <p:spPr>
          <a:xfrm flipH="1">
            <a:off x="4434851" y="2936763"/>
            <a:ext cx="18024" cy="1176563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C81B99F7-DFB5-7A49-87B7-2D89F002EAE7}"/>
              </a:ext>
            </a:extLst>
          </p:cNvPr>
          <p:cNvSpPr/>
          <p:nvPr/>
        </p:nvSpPr>
        <p:spPr>
          <a:xfrm>
            <a:off x="3593850" y="1880868"/>
            <a:ext cx="1682005" cy="936227"/>
          </a:xfrm>
          <a:prstGeom prst="roundRect">
            <a:avLst/>
          </a:prstGeom>
          <a:solidFill>
            <a:schemeClr val="accent6"/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</a:rPr>
              <a:t>Process</a:t>
            </a:r>
            <a:r>
              <a:rPr lang="zh-CN" altLang="en-US" sz="2400">
                <a:solidFill>
                  <a:schemeClr val="tx1"/>
                </a:solidFill>
              </a:rPr>
              <a:t> </a:t>
            </a:r>
            <a:r>
              <a:rPr lang="en-US" altLang="zh-CN" sz="24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333F6CAE-ADE9-314A-A436-E3FA4D2F0D2C}"/>
              </a:ext>
            </a:extLst>
          </p:cNvPr>
          <p:cNvSpPr/>
          <p:nvPr/>
        </p:nvSpPr>
        <p:spPr>
          <a:xfrm>
            <a:off x="3641176" y="4282953"/>
            <a:ext cx="1682005" cy="93622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</a:rPr>
              <a:t>Kernel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7ABA9698-047E-AD42-9EAF-8700BA9813B1}"/>
              </a:ext>
            </a:extLst>
          </p:cNvPr>
          <p:cNvSpPr/>
          <p:nvPr/>
        </p:nvSpPr>
        <p:spPr>
          <a:xfrm>
            <a:off x="5214867" y="3608982"/>
            <a:ext cx="1339059" cy="513823"/>
          </a:xfrm>
          <a:prstGeom prst="roundRect">
            <a:avLst/>
          </a:prstGeom>
          <a:solidFill>
            <a:schemeClr val="accent6"/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err="1">
                <a:solidFill>
                  <a:schemeClr val="tx1"/>
                </a:solidFill>
              </a:rPr>
              <a:t>Pt_regs</a:t>
            </a:r>
            <a:endParaRPr lang="en-US" altLang="zh-CN" sz="240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2361EB9-5B1F-D442-A321-8B944B73C88C}"/>
              </a:ext>
            </a:extLst>
          </p:cNvPr>
          <p:cNvSpPr/>
          <p:nvPr/>
        </p:nvSpPr>
        <p:spPr>
          <a:xfrm>
            <a:off x="5641708" y="4327068"/>
            <a:ext cx="511166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1" b="1"/>
              <a:t>gPA</a:t>
            </a:r>
            <a:r>
              <a:rPr lang="en-US" altLang="zh-CN" sz="1351" b="1" baseline="-25000"/>
              <a:t>2</a:t>
            </a:r>
            <a:endParaRPr lang="en-US" sz="1351" baseline="-25000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93A23BB-D11B-9745-B632-663DFF0886DF}"/>
              </a:ext>
            </a:extLst>
          </p:cNvPr>
          <p:cNvCxnSpPr>
            <a:cxnSpLocks/>
          </p:cNvCxnSpPr>
          <p:nvPr/>
        </p:nvCxnSpPr>
        <p:spPr>
          <a:xfrm>
            <a:off x="2750533" y="4909014"/>
            <a:ext cx="0" cy="1180767"/>
          </a:xfrm>
          <a:prstGeom prst="straightConnector1">
            <a:avLst/>
          </a:prstGeom>
          <a:ln w="63500">
            <a:solidFill>
              <a:srgbClr val="C0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B7CF1F2-F8E3-FD4D-9C6A-DBEE4A958002}"/>
              </a:ext>
            </a:extLst>
          </p:cNvPr>
          <p:cNvCxnSpPr>
            <a:cxnSpLocks/>
          </p:cNvCxnSpPr>
          <p:nvPr/>
        </p:nvCxnSpPr>
        <p:spPr>
          <a:xfrm>
            <a:off x="5875473" y="4909014"/>
            <a:ext cx="0" cy="1178967"/>
          </a:xfrm>
          <a:prstGeom prst="straightConnector1">
            <a:avLst/>
          </a:prstGeom>
          <a:ln w="63500">
            <a:solidFill>
              <a:srgbClr val="C0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691137-7F17-4846-B76C-28190C8E0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58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088834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5ED1C9F2-C428-1248-B4F3-BC9C340A9415}"/>
              </a:ext>
            </a:extLst>
          </p:cNvPr>
          <p:cNvGrpSpPr/>
          <p:nvPr/>
        </p:nvGrpSpPr>
        <p:grpSpPr>
          <a:xfrm>
            <a:off x="355927" y="1848696"/>
            <a:ext cx="2668711" cy="3416816"/>
            <a:chOff x="1325774" y="1408463"/>
            <a:chExt cx="3815175" cy="4774661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01F19FF-B508-594B-BE04-A294775BF8E8}"/>
                </a:ext>
              </a:extLst>
            </p:cNvPr>
            <p:cNvSpPr txBox="1"/>
            <p:nvPr/>
          </p:nvSpPr>
          <p:spPr>
            <a:xfrm>
              <a:off x="1491160" y="1408463"/>
              <a:ext cx="3410199" cy="731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/>
                <a:t>SGX </a:t>
              </a:r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79B7A5B3-C842-5246-A985-6F18B054345E}"/>
                </a:ext>
              </a:extLst>
            </p:cNvPr>
            <p:cNvSpPr/>
            <p:nvPr/>
          </p:nvSpPr>
          <p:spPr>
            <a:xfrm>
              <a:off x="1325774" y="2083564"/>
              <a:ext cx="3815175" cy="4099560"/>
            </a:xfrm>
            <a:prstGeom prst="round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F2453A26-FE81-3748-8B2E-162DC10031D5}"/>
                </a:ext>
              </a:extLst>
            </p:cNvPr>
            <p:cNvSpPr/>
            <p:nvPr/>
          </p:nvSpPr>
          <p:spPr>
            <a:xfrm>
              <a:off x="1542416" y="2434564"/>
              <a:ext cx="3410199" cy="1798417"/>
            </a:xfrm>
            <a:prstGeom prst="roundRect">
              <a:avLst/>
            </a:prstGeom>
            <a:solidFill>
              <a:srgbClr val="780C02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2800">
                  <a:solidFill>
                    <a:schemeClr val="tx1"/>
                  </a:solidFill>
                </a:rPr>
                <a:t>Application</a:t>
              </a:r>
              <a:endParaRPr lang="en-US" sz="1351">
                <a:solidFill>
                  <a:schemeClr val="tx1"/>
                </a:solidFill>
              </a:endParaRP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879C44AC-F538-8049-8907-28D1AD703F6B}"/>
                </a:ext>
              </a:extLst>
            </p:cNvPr>
            <p:cNvSpPr/>
            <p:nvPr/>
          </p:nvSpPr>
          <p:spPr>
            <a:xfrm>
              <a:off x="1541271" y="4398644"/>
              <a:ext cx="3410199" cy="554470"/>
            </a:xfrm>
            <a:prstGeom prst="roundRect">
              <a:avLst/>
            </a:prstGeom>
            <a:solidFill>
              <a:srgbClr val="780C02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en-US" sz="2800">
                  <a:solidFill>
                    <a:schemeClr val="tx1"/>
                  </a:solidFill>
                </a:rPr>
                <a:t>OS</a:t>
              </a:r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698346CC-1B76-0D4D-8B0A-98E0AB27975E}"/>
                </a:ext>
              </a:extLst>
            </p:cNvPr>
            <p:cNvSpPr/>
            <p:nvPr/>
          </p:nvSpPr>
          <p:spPr>
            <a:xfrm>
              <a:off x="1671163" y="3182569"/>
              <a:ext cx="1525096" cy="760879"/>
            </a:xfrm>
            <a:prstGeom prst="roundRect">
              <a:avLst/>
            </a:prstGeom>
            <a:solidFill>
              <a:srgbClr val="6D9D3A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</a:rPr>
                <a:t>Enclave</a:t>
              </a:r>
            </a:p>
          </p:txBody>
        </p: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D13D28B3-BF70-3047-A286-40AC11077F88}"/>
                </a:ext>
              </a:extLst>
            </p:cNvPr>
            <p:cNvSpPr/>
            <p:nvPr/>
          </p:nvSpPr>
          <p:spPr>
            <a:xfrm>
              <a:off x="3325006" y="3182569"/>
              <a:ext cx="1525096" cy="760880"/>
            </a:xfrm>
            <a:prstGeom prst="roundRect">
              <a:avLst/>
            </a:prstGeom>
            <a:solidFill>
              <a:srgbClr val="6D9D3A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</a:rPr>
                <a:t>Enclave</a:t>
              </a:r>
            </a:p>
          </p:txBody>
        </p:sp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14ACADAF-DD44-D246-A23D-C8601DF0C80D}"/>
                </a:ext>
              </a:extLst>
            </p:cNvPr>
            <p:cNvSpPr/>
            <p:nvPr/>
          </p:nvSpPr>
          <p:spPr>
            <a:xfrm>
              <a:off x="1819207" y="5232853"/>
              <a:ext cx="2899857" cy="673024"/>
            </a:xfrm>
            <a:prstGeom prst="roundRect">
              <a:avLst/>
            </a:prstGeom>
            <a:solidFill>
              <a:srgbClr val="6D9D3A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</a:rPr>
                <a:t>Intel CPU</a:t>
              </a:r>
              <a:endParaRPr lang="en-US" sz="1351">
                <a:solidFill>
                  <a:schemeClr val="tx1"/>
                </a:solidFill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C2EDEDE-B0F4-6649-9593-F6975FF2B42F}"/>
              </a:ext>
            </a:extLst>
          </p:cNvPr>
          <p:cNvGrpSpPr/>
          <p:nvPr/>
        </p:nvGrpSpPr>
        <p:grpSpPr>
          <a:xfrm>
            <a:off x="5296319" y="1720592"/>
            <a:ext cx="2668711" cy="3416818"/>
            <a:chOff x="7925240" y="994726"/>
            <a:chExt cx="3815175" cy="4833313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ABED728-935D-0E41-AEF6-9EF55FFBE1DF}"/>
                </a:ext>
              </a:extLst>
            </p:cNvPr>
            <p:cNvSpPr txBox="1"/>
            <p:nvPr/>
          </p:nvSpPr>
          <p:spPr>
            <a:xfrm>
              <a:off x="8002071" y="994726"/>
              <a:ext cx="3707046" cy="740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/>
                <a:t>SEV </a:t>
              </a:r>
            </a:p>
          </p:txBody>
        </p: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B25F6D8B-DABA-9D47-A44F-C841F5EC0589}"/>
                </a:ext>
              </a:extLst>
            </p:cNvPr>
            <p:cNvSpPr/>
            <p:nvPr/>
          </p:nvSpPr>
          <p:spPr>
            <a:xfrm>
              <a:off x="7925240" y="1728479"/>
              <a:ext cx="3815175" cy="4099560"/>
            </a:xfrm>
            <a:prstGeom prst="round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40E1DE04-CCA3-8441-BC01-AF3ABC59C8D5}"/>
                </a:ext>
              </a:extLst>
            </p:cNvPr>
            <p:cNvSpPr/>
            <p:nvPr/>
          </p:nvSpPr>
          <p:spPr>
            <a:xfrm>
              <a:off x="8127729" y="4005768"/>
              <a:ext cx="3410199" cy="554470"/>
            </a:xfrm>
            <a:prstGeom prst="roundRect">
              <a:avLst/>
            </a:prstGeom>
            <a:solidFill>
              <a:srgbClr val="780C02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en-US" sz="2800">
                  <a:solidFill>
                    <a:schemeClr val="tx1"/>
                  </a:solidFill>
                </a:rPr>
                <a:t>VMM</a:t>
              </a:r>
            </a:p>
          </p:txBody>
        </p:sp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019708AA-71B0-5D42-BA95-AE709806BD37}"/>
                </a:ext>
              </a:extLst>
            </p:cNvPr>
            <p:cNvSpPr/>
            <p:nvPr/>
          </p:nvSpPr>
          <p:spPr>
            <a:xfrm>
              <a:off x="8168054" y="2067481"/>
              <a:ext cx="1525096" cy="1798417"/>
            </a:xfrm>
            <a:prstGeom prst="roundRect">
              <a:avLst/>
            </a:prstGeom>
            <a:solidFill>
              <a:srgbClr val="6D9D3A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</a:rPr>
                <a:t>VM</a:t>
              </a:r>
              <a:endParaRPr lang="en-US" sz="1351">
                <a:solidFill>
                  <a:schemeClr val="tx1"/>
                </a:solidFill>
              </a:endParaRPr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DC79186A-13F6-BF42-89BA-C402063713AA}"/>
                </a:ext>
              </a:extLst>
            </p:cNvPr>
            <p:cNvSpPr/>
            <p:nvPr/>
          </p:nvSpPr>
          <p:spPr>
            <a:xfrm>
              <a:off x="8405665" y="4839977"/>
              <a:ext cx="2899857" cy="673024"/>
            </a:xfrm>
            <a:prstGeom prst="roundRect">
              <a:avLst/>
            </a:prstGeom>
            <a:solidFill>
              <a:srgbClr val="6D9D3A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</a:rPr>
                <a:t>AMD CPU</a:t>
              </a:r>
              <a:endParaRPr lang="en-US" sz="1351">
                <a:solidFill>
                  <a:schemeClr val="tx1"/>
                </a:solidFill>
              </a:endParaRP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D5059119-7B3C-E740-9B4B-BA614D5BBEE1}"/>
                </a:ext>
              </a:extLst>
            </p:cNvPr>
            <p:cNvSpPr/>
            <p:nvPr/>
          </p:nvSpPr>
          <p:spPr>
            <a:xfrm>
              <a:off x="9978000" y="2053350"/>
              <a:ext cx="1525096" cy="1798417"/>
            </a:xfrm>
            <a:prstGeom prst="roundRect">
              <a:avLst/>
            </a:prstGeom>
            <a:solidFill>
              <a:srgbClr val="6D9D3A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</a:rPr>
                <a:t>VM</a:t>
              </a:r>
              <a:endParaRPr lang="en-US" sz="1351">
                <a:solidFill>
                  <a:schemeClr val="tx1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AE26178-7B1A-5548-915C-40DA76BC4DBB}"/>
              </a:ext>
            </a:extLst>
          </p:cNvPr>
          <p:cNvSpPr txBox="1"/>
          <p:nvPr/>
        </p:nvSpPr>
        <p:spPr>
          <a:xfrm>
            <a:off x="5834468" y="5286241"/>
            <a:ext cx="2443155" cy="50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1" b="1"/>
              <a:t>VM-based</a:t>
            </a:r>
            <a:r>
              <a:rPr lang="zh-CN" altLang="en-US" sz="1351" b="1"/>
              <a:t> </a:t>
            </a:r>
            <a:r>
              <a:rPr lang="en-US" altLang="zh-CN" sz="1351" b="1"/>
              <a:t>TEE</a:t>
            </a:r>
            <a:endParaRPr lang="en-US" sz="1351" b="1"/>
          </a:p>
          <a:p>
            <a:r>
              <a:rPr lang="en-US" sz="1351" b="1"/>
              <a:t>Code &amp; binary Compatible 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7473884-04C4-3C4D-BC45-6A34EC6743C9}"/>
              </a:ext>
            </a:extLst>
          </p:cNvPr>
          <p:cNvSpPr txBox="1"/>
          <p:nvPr/>
        </p:nvSpPr>
        <p:spPr>
          <a:xfrm>
            <a:off x="751727" y="5465697"/>
            <a:ext cx="1927160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1" b="1"/>
              <a:t>Enclave-based</a:t>
            </a:r>
            <a:r>
              <a:rPr lang="zh-CN" altLang="en-US" sz="1351" b="1"/>
              <a:t> </a:t>
            </a:r>
            <a:r>
              <a:rPr lang="en-US" altLang="zh-CN" sz="1351" b="1"/>
              <a:t>TEE</a:t>
            </a:r>
            <a:endParaRPr lang="en-US" sz="1351" b="1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E5A83602-7CAE-7948-8AE8-63D5C67C5240}"/>
              </a:ext>
            </a:extLst>
          </p:cNvPr>
          <p:cNvSpPr txBox="1">
            <a:spLocks/>
          </p:cNvSpPr>
          <p:nvPr/>
        </p:nvSpPr>
        <p:spPr>
          <a:xfrm>
            <a:off x="838200" y="8605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N">
                <a:latin typeface="Songti TC" panose="02010600040101010101" pitchFamily="2" charset="-120"/>
                <a:ea typeface="Songti TC" panose="02010600040101010101" pitchFamily="2" charset="-120"/>
              </a:rPr>
              <a:t>Confidential Computing with TEE</a:t>
            </a:r>
            <a:endParaRPr lang="en-US" altLang="zh-CN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15E5764-D0B4-624C-BFFB-E715F3D92BE5}"/>
              </a:ext>
            </a:extLst>
          </p:cNvPr>
          <p:cNvSpPr/>
          <p:nvPr/>
        </p:nvSpPr>
        <p:spPr>
          <a:xfrm>
            <a:off x="9096727" y="2863189"/>
            <a:ext cx="23046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>
                <a:solidFill>
                  <a:schemeClr val="accent4">
                    <a:lumMod val="60000"/>
                    <a:lumOff val="40000"/>
                  </a:schemeClr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AMD</a:t>
            </a:r>
            <a:r>
              <a:rPr lang="zh-CN" altLang="en-US" sz="2400" b="1">
                <a:solidFill>
                  <a:schemeClr val="accent4">
                    <a:lumMod val="60000"/>
                    <a:lumOff val="40000"/>
                  </a:schemeClr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400" b="1">
                <a:solidFill>
                  <a:schemeClr val="accent4">
                    <a:lumMod val="60000"/>
                    <a:lumOff val="40000"/>
                  </a:schemeClr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SEV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b="1"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>
                <a:latin typeface="Songti TC" panose="02010600040101010101" pitchFamily="2" charset="-120"/>
                <a:ea typeface="Songti TC" panose="02010600040101010101" pitchFamily="2" charset="-120"/>
              </a:rPr>
              <a:t>Intel</a:t>
            </a:r>
            <a:r>
              <a:rPr lang="zh-CN" altLang="en-US" sz="2400" b="1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400" b="1">
                <a:latin typeface="Songti TC" panose="02010600040101010101" pitchFamily="2" charset="-120"/>
                <a:ea typeface="Songti TC" panose="02010600040101010101" pitchFamily="2" charset="-120"/>
              </a:rPr>
              <a:t>TDX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b="1"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>
                <a:latin typeface="Songti TC" panose="02010600040101010101" pitchFamily="2" charset="-120"/>
                <a:ea typeface="Songti TC" panose="02010600040101010101" pitchFamily="2" charset="-120"/>
              </a:rPr>
              <a:t>ARM</a:t>
            </a:r>
            <a:r>
              <a:rPr lang="zh-CN" altLang="en-US" sz="2400" b="1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400" b="1">
                <a:latin typeface="Songti TC" panose="02010600040101010101" pitchFamily="2" charset="-120"/>
                <a:ea typeface="Songti TC" panose="02010600040101010101" pitchFamily="2" charset="-120"/>
              </a:rPr>
              <a:t>CCA</a:t>
            </a:r>
          </a:p>
          <a:p>
            <a:r>
              <a:rPr lang="zh-CN" altLang="en-US" sz="2400" b="1">
                <a:latin typeface="Songti TC" panose="02010600040101010101" pitchFamily="2" charset="-120"/>
                <a:ea typeface="Songti TC" panose="02010600040101010101" pitchFamily="2" charset="-120"/>
              </a:rPr>
              <a:t>           </a:t>
            </a:r>
            <a:r>
              <a:rPr lang="en-US" altLang="zh-CN" sz="2400" b="1">
                <a:latin typeface="Songti TC" panose="02010600040101010101" pitchFamily="2" charset="-120"/>
                <a:ea typeface="Songti TC" panose="02010600040101010101" pitchFamily="2" charset="-120"/>
              </a:rPr>
              <a:t>…</a:t>
            </a:r>
            <a:endParaRPr lang="en-US" sz="240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36FB6CC-197C-8D4D-8208-6974F0864AB2}"/>
              </a:ext>
            </a:extLst>
          </p:cNvPr>
          <p:cNvSpPr/>
          <p:nvPr/>
        </p:nvSpPr>
        <p:spPr>
          <a:xfrm>
            <a:off x="3182165" y="2829084"/>
            <a:ext cx="23046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>
                <a:latin typeface="Songti TC" panose="02010600040101010101" pitchFamily="2" charset="-120"/>
                <a:ea typeface="Songti TC" panose="02010600040101010101" pitchFamily="2" charset="-120"/>
              </a:rPr>
              <a:t>Intel</a:t>
            </a:r>
            <a:r>
              <a:rPr lang="zh-CN" altLang="en-US" sz="2400" b="1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400" b="1">
                <a:latin typeface="Songti TC" panose="02010600040101010101" pitchFamily="2" charset="-120"/>
                <a:ea typeface="Songti TC" panose="02010600040101010101" pitchFamily="2" charset="-120"/>
              </a:rPr>
              <a:t>SGX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b="1"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>
                <a:latin typeface="Songti TC" panose="02010600040101010101" pitchFamily="2" charset="-120"/>
                <a:ea typeface="Songti TC" panose="02010600040101010101" pitchFamily="2" charset="-120"/>
              </a:rPr>
              <a:t>Keystone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b="1"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>
                <a:latin typeface="Songti TC" panose="02010600040101010101" pitchFamily="2" charset="-120"/>
                <a:ea typeface="Songti TC" panose="02010600040101010101" pitchFamily="2" charset="-120"/>
              </a:rPr>
              <a:t>PENGLAI</a:t>
            </a:r>
          </a:p>
          <a:p>
            <a:r>
              <a:rPr lang="zh-CN" altLang="en-US" sz="2400" b="1">
                <a:latin typeface="Songti TC" panose="02010600040101010101" pitchFamily="2" charset="-120"/>
                <a:ea typeface="Songti TC" panose="02010600040101010101" pitchFamily="2" charset="-120"/>
              </a:rPr>
              <a:t>           </a:t>
            </a:r>
            <a:r>
              <a:rPr lang="en-US" altLang="zh-CN" sz="2400" b="1">
                <a:latin typeface="Songti TC" panose="02010600040101010101" pitchFamily="2" charset="-120"/>
                <a:ea typeface="Songti TC" panose="02010600040101010101" pitchFamily="2" charset="-120"/>
              </a:rPr>
              <a:t>…</a:t>
            </a:r>
            <a:endParaRPr lang="en-US" sz="24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C5B702-A73A-8641-BEF2-F900FF89F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8534" y="1782462"/>
            <a:ext cx="2238576" cy="11752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E7FE70-80D6-6644-84A5-C52C2C3B70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9091" y="1795251"/>
            <a:ext cx="1986664" cy="908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3C0D43-5B54-F94A-950E-3D27E2FA02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6711" y="1613795"/>
            <a:ext cx="2841654" cy="1420827"/>
          </a:xfrm>
          <a:prstGeom prst="rect">
            <a:avLst/>
          </a:prstGeom>
        </p:spPr>
      </p:pic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E2CE72EE-70E6-A94D-AC5C-D8CDC5D56B35}"/>
              </a:ext>
            </a:extLst>
          </p:cNvPr>
          <p:cNvSpPr/>
          <p:nvPr/>
        </p:nvSpPr>
        <p:spPr>
          <a:xfrm>
            <a:off x="8098916" y="1560449"/>
            <a:ext cx="3737157" cy="1868551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F63188-EE23-6849-8F05-FA09F3228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8883841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FDAF6-7D0F-214B-9836-89DC73E8C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Songti TC" panose="02010600040101010101" pitchFamily="2" charset="-120"/>
                <a:ea typeface="Songti TC" panose="02010600040101010101" pitchFamily="2" charset="-120"/>
              </a:rPr>
              <a:t>Ciphertext Side Channels</a:t>
            </a:r>
            <a:br>
              <a:rPr lang="en-US">
                <a:solidFill>
                  <a:schemeClr val="bg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</a:br>
            <a:endParaRPr lang="en-CN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C2EDEDE-B0F4-6649-9593-F6975FF2B42F}"/>
              </a:ext>
            </a:extLst>
          </p:cNvPr>
          <p:cNvGrpSpPr/>
          <p:nvPr/>
        </p:nvGrpSpPr>
        <p:grpSpPr>
          <a:xfrm>
            <a:off x="2228522" y="1450125"/>
            <a:ext cx="3049711" cy="3597947"/>
            <a:chOff x="7925240" y="994726"/>
            <a:chExt cx="3815175" cy="4833313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ABED728-935D-0E41-AEF6-9EF55FFBE1DF}"/>
                </a:ext>
              </a:extLst>
            </p:cNvPr>
            <p:cNvSpPr txBox="1"/>
            <p:nvPr/>
          </p:nvSpPr>
          <p:spPr>
            <a:xfrm>
              <a:off x="8002071" y="994726"/>
              <a:ext cx="3707046" cy="740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/>
                <a:t>SEV </a:t>
              </a:r>
            </a:p>
          </p:txBody>
        </p: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B25F6D8B-DABA-9D47-A44F-C841F5EC0589}"/>
                </a:ext>
              </a:extLst>
            </p:cNvPr>
            <p:cNvSpPr/>
            <p:nvPr/>
          </p:nvSpPr>
          <p:spPr>
            <a:xfrm>
              <a:off x="7925240" y="1728479"/>
              <a:ext cx="3815175" cy="4099560"/>
            </a:xfrm>
            <a:prstGeom prst="round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40E1DE04-CCA3-8441-BC01-AF3ABC59C8D5}"/>
                </a:ext>
              </a:extLst>
            </p:cNvPr>
            <p:cNvSpPr/>
            <p:nvPr/>
          </p:nvSpPr>
          <p:spPr>
            <a:xfrm>
              <a:off x="8127729" y="4005768"/>
              <a:ext cx="3410199" cy="554470"/>
            </a:xfrm>
            <a:prstGeom prst="roundRect">
              <a:avLst/>
            </a:prstGeom>
            <a:solidFill>
              <a:srgbClr val="780C02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en-US" sz="2800">
                  <a:solidFill>
                    <a:schemeClr val="tx1"/>
                  </a:solidFill>
                </a:rPr>
                <a:t>VMM</a:t>
              </a:r>
            </a:p>
          </p:txBody>
        </p:sp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019708AA-71B0-5D42-BA95-AE709806BD37}"/>
                </a:ext>
              </a:extLst>
            </p:cNvPr>
            <p:cNvSpPr/>
            <p:nvPr/>
          </p:nvSpPr>
          <p:spPr>
            <a:xfrm>
              <a:off x="8168054" y="2067481"/>
              <a:ext cx="1525096" cy="1798417"/>
            </a:xfrm>
            <a:prstGeom prst="roundRect">
              <a:avLst/>
            </a:prstGeom>
            <a:solidFill>
              <a:srgbClr val="6D9D3A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</a:rPr>
                <a:t>VM</a:t>
              </a:r>
              <a:endParaRPr lang="en-US" sz="1351">
                <a:solidFill>
                  <a:schemeClr val="tx1"/>
                </a:solidFill>
              </a:endParaRPr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DC79186A-13F6-BF42-89BA-C402063713AA}"/>
                </a:ext>
              </a:extLst>
            </p:cNvPr>
            <p:cNvSpPr/>
            <p:nvPr/>
          </p:nvSpPr>
          <p:spPr>
            <a:xfrm>
              <a:off x="8405665" y="4839977"/>
              <a:ext cx="2899857" cy="673024"/>
            </a:xfrm>
            <a:prstGeom prst="roundRect">
              <a:avLst/>
            </a:prstGeom>
            <a:solidFill>
              <a:srgbClr val="6D9D3A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</a:rPr>
                <a:t>AMD CPU</a:t>
              </a:r>
              <a:endParaRPr lang="en-US" sz="1351">
                <a:solidFill>
                  <a:schemeClr val="tx1"/>
                </a:solidFill>
              </a:endParaRP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D5059119-7B3C-E740-9B4B-BA614D5BBEE1}"/>
                </a:ext>
              </a:extLst>
            </p:cNvPr>
            <p:cNvSpPr/>
            <p:nvPr/>
          </p:nvSpPr>
          <p:spPr>
            <a:xfrm>
              <a:off x="9978000" y="2053350"/>
              <a:ext cx="1525096" cy="1798417"/>
            </a:xfrm>
            <a:prstGeom prst="roundRect">
              <a:avLst/>
            </a:prstGeom>
            <a:solidFill>
              <a:srgbClr val="6D9D3A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</a:rPr>
                <a:t>VM</a:t>
              </a:r>
              <a:endParaRPr lang="en-US" sz="1351">
                <a:solidFill>
                  <a:schemeClr val="tx1"/>
                </a:solidFill>
              </a:endParaRPr>
            </a:p>
          </p:txBody>
        </p:sp>
      </p:grpSp>
      <p:sp>
        <p:nvSpPr>
          <p:cNvPr id="3" name="Rounded Rectangle 54">
            <a:extLst>
              <a:ext uri="{FF2B5EF4-FFF2-40B4-BE49-F238E27FC236}">
                <a16:creationId xmlns:a16="http://schemas.microsoft.com/office/drawing/2014/main" id="{BF17AFE0-5DED-B2DD-C8A2-AE37ADCA4DD6}"/>
              </a:ext>
            </a:extLst>
          </p:cNvPr>
          <p:cNvSpPr/>
          <p:nvPr/>
        </p:nvSpPr>
        <p:spPr>
          <a:xfrm>
            <a:off x="2577002" y="3426860"/>
            <a:ext cx="748262" cy="390686"/>
          </a:xfrm>
          <a:prstGeom prst="roundRect">
            <a:avLst/>
          </a:prstGeom>
          <a:solidFill>
            <a:srgbClr val="6D9D3A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VMSA</a:t>
            </a:r>
            <a:endParaRPr lang="en-US" sz="1600">
              <a:solidFill>
                <a:schemeClr val="tx1"/>
              </a:solidFill>
              <a:cs typeface="Calibri"/>
            </a:endParaRPr>
          </a:p>
        </p:txBody>
      </p:sp>
      <p:pic>
        <p:nvPicPr>
          <p:cNvPr id="9" name="Picture 4" descr="See the source image">
            <a:extLst>
              <a:ext uri="{FF2B5EF4-FFF2-40B4-BE49-F238E27FC236}">
                <a16:creationId xmlns:a16="http://schemas.microsoft.com/office/drawing/2014/main" id="{E231C21A-68C8-2CF0-2D9C-ABA06EC96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07" y="4261561"/>
            <a:ext cx="1059712" cy="105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43FDB24-61F4-AA3B-5E3C-0545B62173AB}"/>
              </a:ext>
            </a:extLst>
          </p:cNvPr>
          <p:cNvCxnSpPr>
            <a:cxnSpLocks/>
          </p:cNvCxnSpPr>
          <p:nvPr/>
        </p:nvCxnSpPr>
        <p:spPr>
          <a:xfrm>
            <a:off x="1140263" y="3599934"/>
            <a:ext cx="1417400" cy="0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6" descr="No sign with solid fill">
            <a:extLst>
              <a:ext uri="{FF2B5EF4-FFF2-40B4-BE49-F238E27FC236}">
                <a16:creationId xmlns:a16="http://schemas.microsoft.com/office/drawing/2014/main" id="{88E0FF00-8D3E-FA34-AB36-777DD8971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1295" y="3238087"/>
            <a:ext cx="731763" cy="727494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21A69A9-294F-204F-BE37-64A77B709019}"/>
              </a:ext>
            </a:extLst>
          </p:cNvPr>
          <p:cNvCxnSpPr>
            <a:cxnSpLocks/>
          </p:cNvCxnSpPr>
          <p:nvPr/>
        </p:nvCxnSpPr>
        <p:spPr>
          <a:xfrm flipV="1">
            <a:off x="1140263" y="2951318"/>
            <a:ext cx="1563298" cy="1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C03340D-8559-D940-966F-7BF26D90CF8B}"/>
              </a:ext>
            </a:extLst>
          </p:cNvPr>
          <p:cNvCxnSpPr>
            <a:cxnSpLocks/>
          </p:cNvCxnSpPr>
          <p:nvPr/>
        </p:nvCxnSpPr>
        <p:spPr>
          <a:xfrm flipV="1">
            <a:off x="1149371" y="2923674"/>
            <a:ext cx="0" cy="1216129"/>
          </a:xfrm>
          <a:prstGeom prst="straightConnector1">
            <a:avLst/>
          </a:prstGeom>
          <a:ln w="635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EC63BD44-18A8-2746-8F99-EFF3CCF0B026}"/>
              </a:ext>
            </a:extLst>
          </p:cNvPr>
          <p:cNvSpPr/>
          <p:nvPr/>
        </p:nvSpPr>
        <p:spPr>
          <a:xfrm>
            <a:off x="1028761" y="2235548"/>
            <a:ext cx="11997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>
                <a:ea typeface="等线 Light"/>
                <a:cs typeface="Calibri Light"/>
              </a:rPr>
              <a:t>The whole memory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28299C-C50E-1951-86D4-7986B4302284}"/>
              </a:ext>
            </a:extLst>
          </p:cNvPr>
          <p:cNvSpPr txBox="1"/>
          <p:nvPr/>
        </p:nvSpPr>
        <p:spPr>
          <a:xfrm>
            <a:off x="7362825" y="21907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sp>
        <p:nvSpPr>
          <p:cNvPr id="23" name="TextBox 1">
            <a:extLst>
              <a:ext uri="{FF2B5EF4-FFF2-40B4-BE49-F238E27FC236}">
                <a16:creationId xmlns:a16="http://schemas.microsoft.com/office/drawing/2014/main" id="{A26B52E6-A715-6E01-08AE-F4342159C261}"/>
              </a:ext>
            </a:extLst>
          </p:cNvPr>
          <p:cNvSpPr txBox="1"/>
          <p:nvPr/>
        </p:nvSpPr>
        <p:spPr>
          <a:xfrm>
            <a:off x="6218808" y="1417468"/>
            <a:ext cx="5842986" cy="526297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We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ea typeface="+mn-lt"/>
                <a:cs typeface="+mn-lt"/>
              </a:rPr>
              <a:t>Show that the ciphertext side channel affects </a:t>
            </a:r>
            <a:r>
              <a:rPr lang="en-US" sz="2800">
                <a:solidFill>
                  <a:srgbClr val="FF0000"/>
                </a:solidFill>
                <a:ea typeface="+mn-lt"/>
                <a:cs typeface="+mn-lt"/>
              </a:rPr>
              <a:t>the whole VM memory</a:t>
            </a:r>
            <a:r>
              <a:rPr lang="en-US" sz="2800">
                <a:ea typeface="+mn-lt"/>
                <a:cs typeface="+mn-lt"/>
              </a:rPr>
              <a:t> </a:t>
            </a:r>
            <a:endParaRPr lang="en-US" sz="28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800">
                <a:ea typeface="+mn-lt"/>
                <a:cs typeface="+mn-lt"/>
              </a:rPr>
              <a:t>Show end-to-end attacks that can steal crypto keys</a:t>
            </a:r>
            <a:r>
              <a:rPr lang="en-US" sz="2800">
                <a:solidFill>
                  <a:srgbClr val="FF0000"/>
                </a:solidFill>
                <a:ea typeface="+mn-lt"/>
                <a:cs typeface="+mn-lt"/>
              </a:rPr>
              <a:t> in most state-of-the-art crypto libraries</a:t>
            </a:r>
            <a:r>
              <a:rPr lang="en-US" sz="2800">
                <a:ea typeface="+mn-lt"/>
                <a:cs typeface="+mn-lt"/>
              </a:rPr>
              <a:t> 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ea typeface="+mn-lt"/>
                <a:cs typeface="+mn-lt"/>
              </a:rPr>
              <a:t>Discuss the ciphertext side channel’s potential threat to </a:t>
            </a:r>
            <a:r>
              <a:rPr lang="en-US" sz="2800">
                <a:solidFill>
                  <a:srgbClr val="FF0000"/>
                </a:solidFill>
                <a:ea typeface="+mn-lt"/>
                <a:cs typeface="+mn-lt"/>
              </a:rPr>
              <a:t>other memory-encryption based TEEs</a:t>
            </a:r>
            <a:r>
              <a:rPr lang="en-US" sz="2800">
                <a:ea typeface="+mn-lt"/>
                <a:cs typeface="+mn-lt"/>
              </a:rPr>
              <a:t> (SEV, TDX, CCA) </a:t>
            </a:r>
            <a:endParaRPr lang="en-US" sz="2800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80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32620-BFF3-3E49-90A5-20372DE24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59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75997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A4D9F-06D9-3E44-942E-2F9B7F7C7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>
                <a:latin typeface="Songti TC" panose="02010600040101010101" pitchFamily="2" charset="-120"/>
                <a:ea typeface="Songti TC" panose="02010600040101010101" pitchFamily="2" charset="-120"/>
              </a:rPr>
              <a:t>Summary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2A5D6F8-75C2-1048-902C-756E41E674D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289481"/>
          <a:ext cx="10515600" cy="4351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7E07FF6-D3B0-424E-8576-5735C966CA26}"/>
              </a:ext>
            </a:extLst>
          </p:cNvPr>
          <p:cNvSpPr/>
          <p:nvPr/>
        </p:nvSpPr>
        <p:spPr>
          <a:xfrm>
            <a:off x="2380169" y="4845918"/>
            <a:ext cx="7431665" cy="1040535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</a:rPr>
              <a:t>Software</a:t>
            </a:r>
            <a:r>
              <a:rPr lang="zh-CN" altLang="en-US" sz="3200" dirty="0">
                <a:solidFill>
                  <a:schemeClr val="bg1"/>
                </a:solidFill>
              </a:rPr>
              <a:t> </a:t>
            </a:r>
            <a:r>
              <a:rPr lang="en-US" altLang="zh-CN" sz="3200" dirty="0">
                <a:solidFill>
                  <a:schemeClr val="bg1"/>
                </a:solidFill>
              </a:rPr>
              <a:t>or</a:t>
            </a:r>
            <a:r>
              <a:rPr lang="zh-CN" altLang="en-US" sz="3200" dirty="0">
                <a:solidFill>
                  <a:schemeClr val="bg1"/>
                </a:solidFill>
              </a:rPr>
              <a:t> </a:t>
            </a:r>
            <a:r>
              <a:rPr lang="en-US" altLang="zh-CN" sz="3200" dirty="0">
                <a:solidFill>
                  <a:schemeClr val="bg1"/>
                </a:solidFill>
              </a:rPr>
              <a:t>Hardware</a:t>
            </a:r>
            <a:r>
              <a:rPr lang="zh-CN" altLang="en-US" sz="3200" dirty="0">
                <a:solidFill>
                  <a:schemeClr val="bg1"/>
                </a:solidFill>
              </a:rPr>
              <a:t> </a:t>
            </a:r>
            <a:r>
              <a:rPr lang="en-US" altLang="zh-CN" sz="3200" dirty="0">
                <a:solidFill>
                  <a:schemeClr val="bg1"/>
                </a:solidFill>
              </a:rPr>
              <a:t>countermeasures</a:t>
            </a:r>
            <a:r>
              <a:rPr lang="zh-CN" altLang="en-US" sz="3200" dirty="0">
                <a:solidFill>
                  <a:schemeClr val="bg1"/>
                </a:solidFill>
              </a:rPr>
              <a:t> </a:t>
            </a:r>
            <a:r>
              <a:rPr lang="en-US" altLang="zh-CN" sz="3200" dirty="0">
                <a:solidFill>
                  <a:schemeClr val="bg1"/>
                </a:solidFill>
              </a:rPr>
              <a:t>are</a:t>
            </a:r>
            <a:r>
              <a:rPr lang="zh-CN" altLang="en-US" sz="3200" dirty="0">
                <a:solidFill>
                  <a:schemeClr val="bg1"/>
                </a:solidFill>
              </a:rPr>
              <a:t> </a:t>
            </a:r>
            <a:r>
              <a:rPr lang="en-US" altLang="zh-CN" sz="3200" dirty="0">
                <a:solidFill>
                  <a:schemeClr val="bg1"/>
                </a:solidFill>
              </a:rPr>
              <a:t>needed</a:t>
            </a:r>
          </a:p>
        </p:txBody>
      </p:sp>
      <p:pic>
        <p:nvPicPr>
          <p:cNvPr id="19" name="Picture 19">
            <a:extLst>
              <a:ext uri="{FF2B5EF4-FFF2-40B4-BE49-F238E27FC236}">
                <a16:creationId xmlns:a16="http://schemas.microsoft.com/office/drawing/2014/main" id="{1F49C49B-3AFC-F51F-2FA7-06B9E76EFD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30890" y="6044889"/>
            <a:ext cx="669074" cy="66907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C68DB33-8F15-B202-D52F-112E4FE10621}"/>
              </a:ext>
            </a:extLst>
          </p:cNvPr>
          <p:cNvSpPr txBox="1"/>
          <p:nvPr/>
        </p:nvSpPr>
        <p:spPr>
          <a:xfrm>
            <a:off x="273205" y="6211229"/>
            <a:ext cx="249229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CVE-2021-46744</a:t>
            </a:r>
            <a:endParaRPr lang="en-US"/>
          </a:p>
          <a:p>
            <a:br>
              <a:rPr lang="en-US"/>
            </a:br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C7104F-F37B-0C6C-8A8A-8694ECD9F1B1}"/>
              </a:ext>
            </a:extLst>
          </p:cNvPr>
          <p:cNvSpPr txBox="1"/>
          <p:nvPr/>
        </p:nvSpPr>
        <p:spPr>
          <a:xfrm>
            <a:off x="9071053" y="6041638"/>
            <a:ext cx="3021980" cy="664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+mn-lt"/>
                <a:cs typeface="+mn-lt"/>
              </a:rPr>
              <a:t>UzL-ITS/</a:t>
            </a:r>
            <a:r>
              <a:rPr lang="en-US" err="1">
                <a:ea typeface="+mn-lt"/>
                <a:cs typeface="+mn-lt"/>
              </a:rPr>
              <a:t>sev</a:t>
            </a:r>
            <a:r>
              <a:rPr lang="en-US">
                <a:ea typeface="+mn-lt"/>
                <a:cs typeface="+mn-lt"/>
              </a:rPr>
              <a:t>-ciphertext-side-channels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FE53C2-B00C-E045-959C-328244F69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60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23050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FDAF6-7D0F-214B-9836-89DC73E8C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Songti TC" panose="02010600040101010101" pitchFamily="2" charset="-120"/>
                <a:ea typeface="Songti TC" panose="02010600040101010101" pitchFamily="2" charset="-120"/>
              </a:rPr>
              <a:t>Isolated</a:t>
            </a:r>
            <a:r>
              <a:rPr lang="zh-CN" altLang="en-US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>
                <a:latin typeface="Songti TC" panose="02010600040101010101" pitchFamily="2" charset="-120"/>
                <a:ea typeface="Songti TC" panose="02010600040101010101" pitchFamily="2" charset="-120"/>
              </a:rPr>
              <a:t>Execution</a:t>
            </a:r>
            <a:r>
              <a:rPr lang="zh-CN" altLang="en-US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>
                <a:latin typeface="Songti TC" panose="02010600040101010101" pitchFamily="2" charset="-120"/>
                <a:ea typeface="Songti TC" panose="02010600040101010101" pitchFamily="2" charset="-120"/>
              </a:rPr>
              <a:t>Environment</a:t>
            </a:r>
            <a:r>
              <a:rPr lang="zh-CN" altLang="en-US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>
                <a:latin typeface="Songti TC" panose="02010600040101010101" pitchFamily="2" charset="-120"/>
                <a:ea typeface="Songti TC" panose="02010600040101010101" pitchFamily="2" charset="-120"/>
              </a:rPr>
              <a:t>on</a:t>
            </a:r>
            <a:r>
              <a:rPr lang="zh-CN" altLang="en-US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>
                <a:latin typeface="Songti TC" panose="02010600040101010101" pitchFamily="2" charset="-120"/>
                <a:ea typeface="Songti TC" panose="02010600040101010101" pitchFamily="2" charset="-120"/>
              </a:rPr>
              <a:t>Chip</a:t>
            </a:r>
            <a:endParaRPr lang="en-CN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814C411-D250-AC46-AE60-BA1C05AF7524}"/>
              </a:ext>
            </a:extLst>
          </p:cNvPr>
          <p:cNvGrpSpPr/>
          <p:nvPr/>
        </p:nvGrpSpPr>
        <p:grpSpPr>
          <a:xfrm>
            <a:off x="1503488" y="2154057"/>
            <a:ext cx="5436484" cy="2970015"/>
            <a:chOff x="6469743" y="2399321"/>
            <a:chExt cx="5436484" cy="2970014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1534A83E-1AA9-3D45-A5E8-D904085EB4F6}"/>
                </a:ext>
              </a:extLst>
            </p:cNvPr>
            <p:cNvSpPr/>
            <p:nvPr/>
          </p:nvSpPr>
          <p:spPr>
            <a:xfrm>
              <a:off x="6605132" y="3384506"/>
              <a:ext cx="1430294" cy="1325564"/>
            </a:xfrm>
            <a:prstGeom prst="round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N" sz="2000">
                  <a:latin typeface="Songti TC" panose="02010600040101010101" pitchFamily="2" charset="-120"/>
                  <a:ea typeface="Songti TC" panose="02010600040101010101" pitchFamily="2" charset="-120"/>
                </a:rPr>
                <a:t>Compute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AAA6227-867B-FE4A-BFFF-E39D5E6D6B31}"/>
                </a:ext>
              </a:extLst>
            </p:cNvPr>
            <p:cNvCxnSpPr>
              <a:cxnSpLocks/>
            </p:cNvCxnSpPr>
            <p:nvPr/>
          </p:nvCxnSpPr>
          <p:spPr>
            <a:xfrm>
              <a:off x="9355439" y="3148907"/>
              <a:ext cx="0" cy="1886857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7720019-6F0D-1C42-B007-A6A1546ACB26}"/>
                </a:ext>
              </a:extLst>
            </p:cNvPr>
            <p:cNvSpPr txBox="1"/>
            <p:nvPr/>
          </p:nvSpPr>
          <p:spPr>
            <a:xfrm>
              <a:off x="8093300" y="2399321"/>
              <a:ext cx="272382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>
                  <a:latin typeface="Songti TC" panose="02010600040101010101" pitchFamily="2" charset="-120"/>
                  <a:ea typeface="Songti TC" panose="02010600040101010101" pitchFamily="2" charset="-120"/>
                </a:rPr>
                <a:t>Hardware</a:t>
              </a:r>
              <a:r>
                <a:rPr lang="zh-CN" altLang="en-US" sz="2400">
                  <a:latin typeface="Songti TC" panose="02010600040101010101" pitchFamily="2" charset="-120"/>
                  <a:ea typeface="Songti TC" panose="02010600040101010101" pitchFamily="2" charset="-120"/>
                </a:rPr>
                <a:t> </a:t>
              </a:r>
              <a:r>
                <a:rPr lang="en-US" altLang="zh-CN" sz="2400">
                  <a:latin typeface="Songti TC" panose="02010600040101010101" pitchFamily="2" charset="-120"/>
                  <a:ea typeface="Songti TC" panose="02010600040101010101" pitchFamily="2" charset="-120"/>
                </a:rPr>
                <a:t>Protected</a:t>
              </a:r>
            </a:p>
            <a:p>
              <a:r>
                <a:rPr lang="en-CN" sz="2400">
                  <a:latin typeface="Songti TC" panose="02010600040101010101" pitchFamily="2" charset="-120"/>
                  <a:ea typeface="Songti TC" panose="02010600040101010101" pitchFamily="2" charset="-120"/>
                </a:rPr>
                <a:t>Trust Boundary</a:t>
              </a: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7AEE6C40-32ED-A341-8FC3-676E964D1F50}"/>
                </a:ext>
              </a:extLst>
            </p:cNvPr>
            <p:cNvSpPr/>
            <p:nvPr/>
          </p:nvSpPr>
          <p:spPr>
            <a:xfrm>
              <a:off x="6469743" y="2399321"/>
              <a:ext cx="5436484" cy="2970014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sz="1351">
                <a:latin typeface="Songti TC" panose="02010600040101010101" pitchFamily="2" charset="-120"/>
                <a:ea typeface="Songti TC" panose="02010600040101010101" pitchFamily="2" charset="-120"/>
              </a:endParaRPr>
            </a:p>
          </p:txBody>
        </p:sp>
      </p:grpSp>
      <p:pic>
        <p:nvPicPr>
          <p:cNvPr id="35" name="Picture 4" descr="See the source image">
            <a:extLst>
              <a:ext uri="{FF2B5EF4-FFF2-40B4-BE49-F238E27FC236}">
                <a16:creationId xmlns:a16="http://schemas.microsoft.com/office/drawing/2014/main" id="{9E9CE080-20D8-0E4D-8F59-FA5088E48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680" y="4726609"/>
            <a:ext cx="1059712" cy="105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Can 35">
            <a:extLst>
              <a:ext uri="{FF2B5EF4-FFF2-40B4-BE49-F238E27FC236}">
                <a16:creationId xmlns:a16="http://schemas.microsoft.com/office/drawing/2014/main" id="{C4267F29-62DA-1D4C-BD20-C19359D4B9B3}"/>
              </a:ext>
            </a:extLst>
          </p:cNvPr>
          <p:cNvSpPr/>
          <p:nvPr/>
        </p:nvSpPr>
        <p:spPr>
          <a:xfrm>
            <a:off x="3162531" y="3313104"/>
            <a:ext cx="1103086" cy="1067935"/>
          </a:xfrm>
          <a:prstGeom prst="can">
            <a:avLst/>
          </a:prstGeom>
          <a:noFill/>
          <a:ln w="635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2400">
                <a:latin typeface="Songti TC" panose="02010600040101010101" pitchFamily="2" charset="-120"/>
                <a:ea typeface="Songti TC" panose="02010600040101010101" pitchFamily="2" charset="-120"/>
              </a:rPr>
              <a:t>Data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C05F9878-2F8B-B241-84B6-C0CBC8810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8603" y="2048047"/>
            <a:ext cx="4877046" cy="4351339"/>
          </a:xfrm>
        </p:spPr>
        <p:txBody>
          <a:bodyPr>
            <a:normAutofit/>
          </a:bodyPr>
          <a:lstStyle/>
          <a:p>
            <a:r>
              <a:rPr lang="en-US" altLang="zh-CN">
                <a:solidFill>
                  <a:srgbClr val="C00000"/>
                </a:solidFill>
              </a:rPr>
              <a:t>Isolate</a:t>
            </a:r>
            <a:r>
              <a:rPr lang="zh-CN" altLang="en-US"/>
              <a:t> </a:t>
            </a:r>
            <a:r>
              <a:rPr lang="en-US" altLang="zh-CN"/>
              <a:t>a</a:t>
            </a:r>
            <a:r>
              <a:rPr lang="zh-CN" altLang="en-US"/>
              <a:t> </a:t>
            </a:r>
            <a:r>
              <a:rPr lang="en-US" altLang="zh-CN"/>
              <a:t>hardware-protected</a:t>
            </a:r>
            <a:r>
              <a:rPr lang="zh-CN" altLang="en-US"/>
              <a:t> </a:t>
            </a:r>
            <a:r>
              <a:rPr lang="en-US" altLang="zh-CN"/>
              <a:t>environment</a:t>
            </a:r>
            <a:r>
              <a:rPr lang="zh-CN" altLang="en-US"/>
              <a:t> </a:t>
            </a:r>
            <a:r>
              <a:rPr lang="en-US" altLang="zh-CN"/>
              <a:t>for</a:t>
            </a:r>
            <a:r>
              <a:rPr lang="zh-CN" altLang="en-US"/>
              <a:t> </a:t>
            </a:r>
            <a:r>
              <a:rPr lang="en-US" altLang="zh-CN"/>
              <a:t>secure</a:t>
            </a:r>
            <a:r>
              <a:rPr lang="zh-CN" altLang="en-US"/>
              <a:t> </a:t>
            </a:r>
            <a:r>
              <a:rPr lang="en-US" altLang="zh-CN"/>
              <a:t>data</a:t>
            </a:r>
            <a:r>
              <a:rPr lang="zh-CN" altLang="en-US"/>
              <a:t> </a:t>
            </a:r>
            <a:r>
              <a:rPr lang="en-US" altLang="zh-CN"/>
              <a:t>processing</a:t>
            </a:r>
            <a:r>
              <a:rPr lang="zh-CN" altLang="en-US"/>
              <a:t> </a:t>
            </a:r>
            <a:r>
              <a:rPr lang="en-US" altLang="zh-CN"/>
              <a:t>within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CPU</a:t>
            </a:r>
            <a:r>
              <a:rPr lang="zh-CN" altLang="en-US"/>
              <a:t> </a:t>
            </a:r>
            <a:r>
              <a:rPr lang="en-US" altLang="zh-CN"/>
              <a:t>chip</a:t>
            </a:r>
            <a:endParaRPr lang="en-US"/>
          </a:p>
          <a:p>
            <a:endParaRPr lang="en-US" altLang="zh-CN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EEF1D2-38EE-7941-8FC3-BBB04DB065C7}"/>
              </a:ext>
            </a:extLst>
          </p:cNvPr>
          <p:cNvSpPr/>
          <p:nvPr/>
        </p:nvSpPr>
        <p:spPr>
          <a:xfrm>
            <a:off x="1397688" y="4884760"/>
            <a:ext cx="721217" cy="6549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/>
              <a:t>CPU</a:t>
            </a:r>
            <a:endParaRPr lang="en-US" sz="2400" b="1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AEBAA95-94CB-9749-844D-2CA1BE049576}"/>
              </a:ext>
            </a:extLst>
          </p:cNvPr>
          <p:cNvSpPr/>
          <p:nvPr/>
        </p:nvSpPr>
        <p:spPr>
          <a:xfrm>
            <a:off x="1204505" y="4726609"/>
            <a:ext cx="1107583" cy="1006272"/>
          </a:xfrm>
          <a:prstGeom prst="roundRect">
            <a:avLst/>
          </a:prstGeom>
          <a:noFill/>
          <a:ln w="730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823C1D-23CA-0648-BA47-6A650E40F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572362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E814C411-D250-AC46-AE60-BA1C05AF7524}"/>
              </a:ext>
            </a:extLst>
          </p:cNvPr>
          <p:cNvGrpSpPr/>
          <p:nvPr/>
        </p:nvGrpSpPr>
        <p:grpSpPr>
          <a:xfrm>
            <a:off x="1503488" y="2154057"/>
            <a:ext cx="5436484" cy="2970015"/>
            <a:chOff x="6469743" y="2399321"/>
            <a:chExt cx="5436484" cy="2970014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1534A83E-1AA9-3D45-A5E8-D904085EB4F6}"/>
                </a:ext>
              </a:extLst>
            </p:cNvPr>
            <p:cNvSpPr/>
            <p:nvPr/>
          </p:nvSpPr>
          <p:spPr>
            <a:xfrm>
              <a:off x="6605132" y="3384506"/>
              <a:ext cx="1430294" cy="1325564"/>
            </a:xfrm>
            <a:prstGeom prst="round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N" sz="2000">
                  <a:latin typeface="Songti TC" panose="02010600040101010101" pitchFamily="2" charset="-120"/>
                  <a:ea typeface="Songti TC" panose="02010600040101010101" pitchFamily="2" charset="-120"/>
                </a:rPr>
                <a:t>Compute</a:t>
              </a:r>
            </a:p>
          </p:txBody>
        </p:sp>
        <p:sp>
          <p:nvSpPr>
            <p:cNvPr id="30" name="Can 29">
              <a:extLst>
                <a:ext uri="{FF2B5EF4-FFF2-40B4-BE49-F238E27FC236}">
                  <a16:creationId xmlns:a16="http://schemas.microsoft.com/office/drawing/2014/main" id="{7C251E98-2FB9-FD4A-BF50-4C9AB42EB96C}"/>
                </a:ext>
              </a:extLst>
            </p:cNvPr>
            <p:cNvSpPr/>
            <p:nvPr/>
          </p:nvSpPr>
          <p:spPr>
            <a:xfrm>
              <a:off x="10356827" y="3535885"/>
              <a:ext cx="1103086" cy="1067935"/>
            </a:xfrm>
            <a:prstGeom prst="can">
              <a:avLst/>
            </a:prstGeom>
            <a:solidFill>
              <a:schemeClr val="accent6">
                <a:lumMod val="60000"/>
                <a:lumOff val="40000"/>
              </a:schemeClr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N" sz="2400" b="1">
                  <a:solidFill>
                    <a:schemeClr val="bg1"/>
                  </a:solidFill>
                  <a:latin typeface="Songti TC" panose="02010600040101010101" pitchFamily="2" charset="-120"/>
                  <a:ea typeface="Songti TC" panose="02010600040101010101" pitchFamily="2" charset="-120"/>
                </a:rPr>
                <a:t>Data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AAA6227-867B-FE4A-BFFF-E39D5E6D6B31}"/>
                </a:ext>
              </a:extLst>
            </p:cNvPr>
            <p:cNvCxnSpPr>
              <a:cxnSpLocks/>
            </p:cNvCxnSpPr>
            <p:nvPr/>
          </p:nvCxnSpPr>
          <p:spPr>
            <a:xfrm>
              <a:off x="9355439" y="3148907"/>
              <a:ext cx="0" cy="1886857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7720019-6F0D-1C42-B007-A6A1546ACB26}"/>
                </a:ext>
              </a:extLst>
            </p:cNvPr>
            <p:cNvSpPr txBox="1"/>
            <p:nvPr/>
          </p:nvSpPr>
          <p:spPr>
            <a:xfrm>
              <a:off x="8093300" y="2399321"/>
              <a:ext cx="272382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>
                  <a:latin typeface="Songti TC" panose="02010600040101010101" pitchFamily="2" charset="-120"/>
                  <a:ea typeface="Songti TC" panose="02010600040101010101" pitchFamily="2" charset="-120"/>
                </a:rPr>
                <a:t>Hardware</a:t>
              </a:r>
              <a:r>
                <a:rPr lang="zh-CN" altLang="en-US" sz="2400">
                  <a:latin typeface="Songti TC" panose="02010600040101010101" pitchFamily="2" charset="-120"/>
                  <a:ea typeface="Songti TC" panose="02010600040101010101" pitchFamily="2" charset="-120"/>
                </a:rPr>
                <a:t> </a:t>
              </a:r>
              <a:r>
                <a:rPr lang="en-US" altLang="zh-CN" sz="2400">
                  <a:latin typeface="Songti TC" panose="02010600040101010101" pitchFamily="2" charset="-120"/>
                  <a:ea typeface="Songti TC" panose="02010600040101010101" pitchFamily="2" charset="-120"/>
                </a:rPr>
                <a:t>Protected</a:t>
              </a:r>
            </a:p>
            <a:p>
              <a:r>
                <a:rPr lang="en-CN" sz="2400">
                  <a:latin typeface="Songti TC" panose="02010600040101010101" pitchFamily="2" charset="-120"/>
                  <a:ea typeface="Songti TC" panose="02010600040101010101" pitchFamily="2" charset="-120"/>
                </a:rPr>
                <a:t>Trust Boundary</a:t>
              </a: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7AEE6C40-32ED-A341-8FC3-676E964D1F50}"/>
                </a:ext>
              </a:extLst>
            </p:cNvPr>
            <p:cNvSpPr/>
            <p:nvPr/>
          </p:nvSpPr>
          <p:spPr>
            <a:xfrm>
              <a:off x="6469743" y="2399321"/>
              <a:ext cx="5436484" cy="2970014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sz="1351">
                <a:latin typeface="Songti TC" panose="02010600040101010101" pitchFamily="2" charset="-120"/>
                <a:ea typeface="Songti TC" panose="02010600040101010101" pitchFamily="2" charset="-120"/>
              </a:endParaRP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0AD357F7-400B-174A-B686-AA77C6B1BA58}"/>
                </a:ext>
              </a:extLst>
            </p:cNvPr>
            <p:cNvCxnSpPr/>
            <p:nvPr/>
          </p:nvCxnSpPr>
          <p:spPr>
            <a:xfrm flipH="1">
              <a:off x="9448800" y="4044835"/>
              <a:ext cx="725714" cy="0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4" descr="See the source image">
            <a:extLst>
              <a:ext uri="{FF2B5EF4-FFF2-40B4-BE49-F238E27FC236}">
                <a16:creationId xmlns:a16="http://schemas.microsoft.com/office/drawing/2014/main" id="{9E9CE080-20D8-0E4D-8F59-FA5088E48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680" y="4726609"/>
            <a:ext cx="1059712" cy="105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Can 35">
            <a:extLst>
              <a:ext uri="{FF2B5EF4-FFF2-40B4-BE49-F238E27FC236}">
                <a16:creationId xmlns:a16="http://schemas.microsoft.com/office/drawing/2014/main" id="{C4267F29-62DA-1D4C-BD20-C19359D4B9B3}"/>
              </a:ext>
            </a:extLst>
          </p:cNvPr>
          <p:cNvSpPr/>
          <p:nvPr/>
        </p:nvSpPr>
        <p:spPr>
          <a:xfrm>
            <a:off x="3162531" y="3313104"/>
            <a:ext cx="1103086" cy="1067935"/>
          </a:xfrm>
          <a:prstGeom prst="can">
            <a:avLst/>
          </a:prstGeom>
          <a:noFill/>
          <a:ln w="635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2400">
                <a:latin typeface="Songti TC" panose="02010600040101010101" pitchFamily="2" charset="-120"/>
                <a:ea typeface="Songti TC" panose="02010600040101010101" pitchFamily="2" charset="-120"/>
              </a:rPr>
              <a:t>Data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C05F9878-2F8B-B241-84B6-C0CBC8810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8603" y="2048047"/>
            <a:ext cx="4877046" cy="4351339"/>
          </a:xfrm>
        </p:spPr>
        <p:txBody>
          <a:bodyPr>
            <a:normAutofit/>
          </a:bodyPr>
          <a:lstStyle/>
          <a:p>
            <a:r>
              <a:rPr lang="en-US" altLang="zh-CN"/>
              <a:t>Using</a:t>
            </a:r>
            <a:r>
              <a:rPr lang="zh-CN" altLang="en-US"/>
              <a:t> </a:t>
            </a:r>
            <a:r>
              <a:rPr lang="en-US" altLang="zh-CN">
                <a:solidFill>
                  <a:srgbClr val="C00000"/>
                </a:solidFill>
              </a:rPr>
              <a:t>memory</a:t>
            </a:r>
            <a:r>
              <a:rPr lang="zh-CN" altLang="en-US">
                <a:solidFill>
                  <a:srgbClr val="C00000"/>
                </a:solidFill>
              </a:rPr>
              <a:t> </a:t>
            </a:r>
            <a:r>
              <a:rPr lang="en-US" altLang="zh-CN">
                <a:solidFill>
                  <a:srgbClr val="C00000"/>
                </a:solidFill>
              </a:rPr>
              <a:t>encryption</a:t>
            </a:r>
            <a:r>
              <a:rPr lang="zh-CN" altLang="en-US">
                <a:solidFill>
                  <a:srgbClr val="C00000"/>
                </a:solidFill>
              </a:rPr>
              <a:t> </a:t>
            </a:r>
            <a:r>
              <a:rPr lang="en-US" altLang="zh-CN"/>
              <a:t>for</a:t>
            </a:r>
            <a:r>
              <a:rPr lang="zh-CN" altLang="en-US"/>
              <a:t> </a:t>
            </a:r>
            <a:r>
              <a:rPr lang="en-US" altLang="zh-CN"/>
              <a:t>protecting</a:t>
            </a:r>
            <a:r>
              <a:rPr lang="zh-CN" altLang="en-US"/>
              <a:t> </a:t>
            </a:r>
            <a:r>
              <a:rPr lang="en-US" altLang="zh-CN"/>
              <a:t>data</a:t>
            </a:r>
            <a:r>
              <a:rPr lang="zh-CN" altLang="en-US"/>
              <a:t> </a:t>
            </a:r>
            <a:r>
              <a:rPr lang="en-US" altLang="zh-CN"/>
              <a:t>outside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CPU</a:t>
            </a:r>
            <a:r>
              <a:rPr lang="zh-CN" altLang="en-US"/>
              <a:t> </a:t>
            </a:r>
            <a:r>
              <a:rPr lang="en-US" altLang="zh-CN"/>
              <a:t>chip</a:t>
            </a:r>
            <a:endParaRPr lang="en-US"/>
          </a:p>
          <a:p>
            <a:pPr lvl="1"/>
            <a:endParaRPr lang="en-US" altLang="zh-CN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694F556-9F11-8C40-8051-3EBE95F16041}"/>
              </a:ext>
            </a:extLst>
          </p:cNvPr>
          <p:cNvSpPr txBox="1">
            <a:spLocks/>
          </p:cNvSpPr>
          <p:nvPr/>
        </p:nvSpPr>
        <p:spPr>
          <a:xfrm>
            <a:off x="838200" y="8605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zh-CN" b="1">
              <a:latin typeface="Songti TC" panose="02010600040101010101" pitchFamily="2" charset="-120"/>
              <a:ea typeface="Songti TC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C7BA1C-4599-D548-B4EB-50F441049670}"/>
              </a:ext>
            </a:extLst>
          </p:cNvPr>
          <p:cNvSpPr/>
          <p:nvPr/>
        </p:nvSpPr>
        <p:spPr>
          <a:xfrm>
            <a:off x="7395581" y="899803"/>
            <a:ext cx="184731" cy="58477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endParaRPr lang="en-US" altLang="zh-CN" sz="3200">
              <a:ea typeface="等线"/>
              <a:cs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437362-0075-FB44-9476-9BF224771533}"/>
              </a:ext>
            </a:extLst>
          </p:cNvPr>
          <p:cNvSpPr/>
          <p:nvPr/>
        </p:nvSpPr>
        <p:spPr>
          <a:xfrm>
            <a:off x="4407296" y="4260335"/>
            <a:ext cx="25145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C00000"/>
                </a:solidFill>
                <a:ea typeface="Songti TC" panose="02010600040101010101" pitchFamily="2" charset="-120"/>
              </a:rPr>
              <a:t>  </a:t>
            </a:r>
            <a:r>
              <a:rPr lang="en-US" altLang="zh-CN" sz="2400" b="1">
                <a:solidFill>
                  <a:srgbClr val="C00000"/>
                </a:solidFill>
                <a:ea typeface="Songti TC" panose="02010600040101010101" pitchFamily="2" charset="-120"/>
              </a:rPr>
              <a:t>Memory</a:t>
            </a:r>
            <a:r>
              <a:rPr lang="zh-CN" altLang="en-US" sz="2400" b="1">
                <a:solidFill>
                  <a:srgbClr val="C00000"/>
                </a:solidFill>
                <a:ea typeface="Songti TC" panose="02010600040101010101" pitchFamily="2" charset="-120"/>
              </a:rPr>
              <a:t> </a:t>
            </a:r>
            <a:r>
              <a:rPr lang="en-US" altLang="zh-CN" sz="2400" b="1">
                <a:solidFill>
                  <a:srgbClr val="C00000"/>
                </a:solidFill>
                <a:ea typeface="Songti TC" panose="02010600040101010101" pitchFamily="2" charset="-120"/>
              </a:rPr>
              <a:t>Encryption</a:t>
            </a:r>
            <a:endParaRPr lang="en-CN" sz="2400" b="1">
              <a:solidFill>
                <a:srgbClr val="C00000"/>
              </a:solidFill>
              <a:ea typeface="Songti TC" panose="02010600040101010101" pitchFamily="2" charset="-12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3B9685-8A89-CC43-849F-5E5C7F12EF71}"/>
              </a:ext>
            </a:extLst>
          </p:cNvPr>
          <p:cNvSpPr/>
          <p:nvPr/>
        </p:nvSpPr>
        <p:spPr>
          <a:xfrm>
            <a:off x="5234797" y="2857787"/>
            <a:ext cx="25145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>
                <a:solidFill>
                  <a:srgbClr val="C00000"/>
                </a:solidFill>
                <a:ea typeface="Songti TC" panose="02010600040101010101" pitchFamily="2" charset="-120"/>
              </a:rPr>
              <a:t>Encrypted</a:t>
            </a:r>
            <a:r>
              <a:rPr lang="zh-CN" altLang="en-US" sz="2400" b="1">
                <a:solidFill>
                  <a:srgbClr val="C00000"/>
                </a:solidFill>
                <a:ea typeface="Songti TC" panose="02010600040101010101" pitchFamily="2" charset="-120"/>
              </a:rPr>
              <a:t> </a:t>
            </a:r>
            <a:endParaRPr lang="en-CN" sz="2400" b="1">
              <a:solidFill>
                <a:srgbClr val="C00000"/>
              </a:solidFill>
              <a:ea typeface="Songti TC" panose="02010600040101010101" pitchFamily="2" charset="-12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B26A18B-E404-244C-801F-40A4B5435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>
                <a:latin typeface="Songti TC" panose="02010600040101010101" pitchFamily="2" charset="-120"/>
                <a:ea typeface="Songti TC" panose="02010600040101010101" pitchFamily="2" charset="-120"/>
              </a:rPr>
              <a:t>Memory</a:t>
            </a:r>
            <a:r>
              <a:rPr lang="zh-CN" altLang="en-US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>
                <a:latin typeface="Songti TC" panose="02010600040101010101" pitchFamily="2" charset="-120"/>
                <a:ea typeface="Songti TC" panose="02010600040101010101" pitchFamily="2" charset="-120"/>
              </a:rPr>
              <a:t>Encryption: Protect against off-chip attackers</a:t>
            </a:r>
            <a:endParaRPr lang="en-CN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5B2FF96-3BA4-A14D-A39E-BDEF84B7334A}"/>
              </a:ext>
            </a:extLst>
          </p:cNvPr>
          <p:cNvSpPr/>
          <p:nvPr/>
        </p:nvSpPr>
        <p:spPr>
          <a:xfrm>
            <a:off x="1397688" y="4884760"/>
            <a:ext cx="721217" cy="6549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/>
              <a:t>CPU</a:t>
            </a:r>
            <a:endParaRPr lang="en-US" sz="2400" b="1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07ACF78-09BC-2F45-902D-B8768FFA614B}"/>
              </a:ext>
            </a:extLst>
          </p:cNvPr>
          <p:cNvSpPr/>
          <p:nvPr/>
        </p:nvSpPr>
        <p:spPr>
          <a:xfrm>
            <a:off x="1204505" y="4726609"/>
            <a:ext cx="1107583" cy="1006272"/>
          </a:xfrm>
          <a:prstGeom prst="roundRect">
            <a:avLst/>
          </a:prstGeom>
          <a:noFill/>
          <a:ln w="730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CC4BDF7-BD32-2A4E-A4D7-7364DFC315DE}"/>
              </a:ext>
            </a:extLst>
          </p:cNvPr>
          <p:cNvSpPr/>
          <p:nvPr/>
        </p:nvSpPr>
        <p:spPr>
          <a:xfrm>
            <a:off x="6131470" y="1833691"/>
            <a:ext cx="721217" cy="36184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/>
              <a:t>RAM</a:t>
            </a:r>
            <a:endParaRPr lang="en-US" sz="2000" b="1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6E4A316A-150C-9543-80F4-507BE5E10E17}"/>
              </a:ext>
            </a:extLst>
          </p:cNvPr>
          <p:cNvSpPr/>
          <p:nvPr/>
        </p:nvSpPr>
        <p:spPr>
          <a:xfrm>
            <a:off x="5956973" y="1717011"/>
            <a:ext cx="1107583" cy="1006272"/>
          </a:xfrm>
          <a:prstGeom prst="roundRect">
            <a:avLst/>
          </a:prstGeom>
          <a:noFill/>
          <a:ln w="730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1194724-43C3-2D40-A54A-C25BD1FCB5FC}"/>
              </a:ext>
            </a:extLst>
          </p:cNvPr>
          <p:cNvSpPr/>
          <p:nvPr/>
        </p:nvSpPr>
        <p:spPr>
          <a:xfrm>
            <a:off x="6131469" y="2246237"/>
            <a:ext cx="721217" cy="36184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/>
              <a:t>RAM</a:t>
            </a:r>
            <a:endParaRPr lang="en-US" sz="2000" b="1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87077E-998C-9D49-9365-4667DF069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7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89227934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28D0E-A9C9-EC45-9971-3717B72EC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Songti TC" panose="02010600040101010101" pitchFamily="2" charset="-120"/>
                <a:ea typeface="Songti TC" panose="02010600040101010101" pitchFamily="2" charset="-120"/>
              </a:rPr>
              <a:t>How Memory</a:t>
            </a:r>
            <a:r>
              <a:rPr lang="zh-CN" altLang="en-US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>
                <a:latin typeface="Songti TC" panose="02010600040101010101" pitchFamily="2" charset="-120"/>
                <a:ea typeface="Songti TC" panose="02010600040101010101" pitchFamily="2" charset="-120"/>
              </a:rPr>
              <a:t>is Encrypted</a:t>
            </a:r>
            <a:r>
              <a:rPr lang="zh-CN" altLang="en-US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CN">
                <a:latin typeface="Songti TC" panose="02010600040101010101" pitchFamily="2" charset="-120"/>
                <a:ea typeface="Songti TC" panose="02010600040101010101" pitchFamily="2" charset="-120"/>
              </a:rPr>
              <a:t>in </a:t>
            </a:r>
            <a:r>
              <a:rPr lang="en-US" altLang="zh-CN">
                <a:latin typeface="Songti TC" panose="02010600040101010101" pitchFamily="2" charset="-120"/>
                <a:ea typeface="Songti TC" panose="02010600040101010101" pitchFamily="2" charset="-120"/>
              </a:rPr>
              <a:t>SE</a:t>
            </a:r>
            <a:r>
              <a:rPr lang="en-CN">
                <a:latin typeface="Songti TC" panose="02010600040101010101" pitchFamily="2" charset="-120"/>
                <a:ea typeface="Songti TC" panose="02010600040101010101" pitchFamily="2" charset="-120"/>
              </a:rPr>
              <a:t>V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70045BAA-C0DF-1E48-8A66-E4036D76C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159" y="1924686"/>
            <a:ext cx="4877046" cy="4351339"/>
          </a:xfrm>
        </p:spPr>
        <p:txBody>
          <a:bodyPr>
            <a:normAutofit/>
          </a:bodyPr>
          <a:lstStyle/>
          <a:p>
            <a:r>
              <a:rPr lang="en-US" altLang="zh-CN"/>
              <a:t>VM’s</a:t>
            </a:r>
            <a:r>
              <a:rPr lang="zh-CN" altLang="en-US"/>
              <a:t> </a:t>
            </a:r>
            <a:r>
              <a:rPr lang="en-US" altLang="zh-CN"/>
              <a:t>memory</a:t>
            </a:r>
            <a:r>
              <a:rPr lang="zh-CN" altLang="en-US"/>
              <a:t> </a:t>
            </a:r>
            <a:r>
              <a:rPr lang="en-US" altLang="zh-CN"/>
              <a:t>is</a:t>
            </a:r>
            <a:r>
              <a:rPr lang="zh-CN" altLang="en-US"/>
              <a:t> </a:t>
            </a:r>
            <a:r>
              <a:rPr lang="en-US" altLang="zh-CN"/>
              <a:t>accessed</a:t>
            </a:r>
            <a:r>
              <a:rPr lang="zh-CN" altLang="en-US"/>
              <a:t> </a:t>
            </a:r>
            <a:r>
              <a:rPr lang="en-US" altLang="zh-CN"/>
              <a:t>randomly.</a:t>
            </a:r>
            <a:r>
              <a:rPr lang="zh-CN" altLang="en-US"/>
              <a:t> </a:t>
            </a:r>
            <a:endParaRPr lang="en-US" altLang="zh-CN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FDC957-BF45-E242-89E7-5E84D5416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B778-C383-6D41-99BC-EC4F8473541C}" type="slidenum">
              <a:rPr lang="en-CN" smtClean="0"/>
              <a:t>8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821604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5597</Words>
  <Application>Microsoft Office PowerPoint</Application>
  <PresentationFormat>Widescreen</PresentationFormat>
  <Paragraphs>1208</Paragraphs>
  <Slides>61</Slides>
  <Notes>59</Notes>
  <HiddenSlides>8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Office Theme</vt:lpstr>
      <vt:lpstr>PowerPoint Presentation</vt:lpstr>
      <vt:lpstr>Ciphertext Side Channel</vt:lpstr>
      <vt:lpstr>Cloud Computing</vt:lpstr>
      <vt:lpstr>Confidential Computing on Cloud</vt:lpstr>
      <vt:lpstr>PowerPoint Presentation</vt:lpstr>
      <vt:lpstr>PowerPoint Presentation</vt:lpstr>
      <vt:lpstr>Isolated Execution Environment on Chip</vt:lpstr>
      <vt:lpstr>Memory Encryption: Protect against off-chip attackers</vt:lpstr>
      <vt:lpstr>How Memory is Encrypted in SEV</vt:lpstr>
      <vt:lpstr>Memory Encryption in SEV</vt:lpstr>
      <vt:lpstr>Memory Encryption in SEV</vt:lpstr>
      <vt:lpstr>Memory Encryption in SEV</vt:lpstr>
      <vt:lpstr>Memory Encryption in SEV</vt:lpstr>
      <vt:lpstr>PowerPoint Presentation</vt:lpstr>
      <vt:lpstr>Ciphertext Side Channel - Outline </vt:lpstr>
      <vt:lpstr>Ciphertext Side Channel - Outline </vt:lpstr>
      <vt:lpstr>Attack Primitives – Dictionary Attacks</vt:lpstr>
      <vt:lpstr>Exploit context switches inside the VM</vt:lpstr>
      <vt:lpstr>Dictionary Attacks Case Study#1 – Steal ECDSA Nonce via pt_regs</vt:lpstr>
      <vt:lpstr>Dictionary Attacks Case Study#1 – Steal ECDSA Nonce via pt_regs</vt:lpstr>
      <vt:lpstr>Dictionary Attacks Case Study#1 – Steal ECDSA Nonce via pt_regs</vt:lpstr>
      <vt:lpstr>PMC-based Page-level Controlled Channel</vt:lpstr>
      <vt:lpstr>Dictionary Attacks Case Study#1 – Steal ECDSA Nonce via pt_regs</vt:lpstr>
      <vt:lpstr>Dictionary Attacks Case Study#1 – Steal ECDSA Nonce via pt_regs</vt:lpstr>
      <vt:lpstr>Dictionary Attacks Case Study#1 – Steal ECDSA Nonce via pt_regs</vt:lpstr>
      <vt:lpstr>Dictionary Attacks Case Study#1 – Steal ECDSA Nonce via pt_regs</vt:lpstr>
      <vt:lpstr>Dictionary Attacks Case Study#1 – Steal ECDSA Nonce via pt_regs</vt:lpstr>
      <vt:lpstr>Dictionary Attacks Case Study#1 – Steal ECDSA Nonce via pt_regs</vt:lpstr>
      <vt:lpstr>Dictionary Attacks Case Study#1 – Steal ECDSA Nonce via pt_regs</vt:lpstr>
      <vt:lpstr>Dictionary Attacks Case Study#1 – Steal ECDSA Nonce via pt_regs</vt:lpstr>
      <vt:lpstr>Ciphertext Side Channel - Outline </vt:lpstr>
      <vt:lpstr>Attack Primitives – Collision Attacks</vt:lpstr>
      <vt:lpstr>Attack Primitives – Collision Attacks</vt:lpstr>
      <vt:lpstr>Attack Primitives – Collision Attacks</vt:lpstr>
      <vt:lpstr>Collision Attacks Case Study#1 – Conditional Swap</vt:lpstr>
      <vt:lpstr>Collision Attacks Case Study#1 – Conditional Swap</vt:lpstr>
      <vt:lpstr>Collision Attacks Case Study#1 – Conditional Swap</vt:lpstr>
      <vt:lpstr>Collision Attacks Case Study#1 – Conditional Swap</vt:lpstr>
      <vt:lpstr>Collision Attacks Case Study#1 – Conditional Swap</vt:lpstr>
      <vt:lpstr>Collision Attacks Case Study#1 – Steal ECDSA Nonce via Heap</vt:lpstr>
      <vt:lpstr>Ciphertext Side Channel - Outline </vt:lpstr>
      <vt:lpstr>Hardware-level mitigation – Add freshness</vt:lpstr>
      <vt:lpstr>Hardware-level mitigation – Add freshness</vt:lpstr>
      <vt:lpstr>A General Ciphertext Side Channel</vt:lpstr>
      <vt:lpstr>A General Ciphertext Side Channel</vt:lpstr>
      <vt:lpstr>A General Ciphertext Side Channel</vt:lpstr>
      <vt:lpstr>A General Ciphertext Side Channel</vt:lpstr>
      <vt:lpstr>Hardware-level mitigation – Add freshness</vt:lpstr>
      <vt:lpstr>Hardware-level mitigation – Add freshness</vt:lpstr>
      <vt:lpstr>Ciphertext Side Channel - Outline </vt:lpstr>
      <vt:lpstr>Software Level Mitigations: Basic Strategies </vt:lpstr>
      <vt:lpstr>Software Level Mitigations: Basic Strategies </vt:lpstr>
      <vt:lpstr>Software Level Mitigations: Basic Strategies </vt:lpstr>
      <vt:lpstr>Software Level Mitigations: Secure Registers </vt:lpstr>
      <vt:lpstr>Software Level Mitigations: Secure Registers </vt:lpstr>
      <vt:lpstr>Software Level Mitigations: Secure Registers </vt:lpstr>
      <vt:lpstr>Software Level Mitigations: Secure Registers </vt:lpstr>
      <vt:lpstr>Software Level Mitigations: Secure Registers </vt:lpstr>
      <vt:lpstr>Software-level mitigation – Securing Register Space</vt:lpstr>
      <vt:lpstr>Ciphertext Side Channels 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数据安全和隐私计算:</dc:title>
  <dc:creator>Zhang, Yinqian</dc:creator>
  <cp:lastModifiedBy>Li, Mengyuan</cp:lastModifiedBy>
  <cp:revision>2</cp:revision>
  <dcterms:created xsi:type="dcterms:W3CDTF">2020-12-05T14:46:48Z</dcterms:created>
  <dcterms:modified xsi:type="dcterms:W3CDTF">2024-01-02T13:04:17Z</dcterms:modified>
</cp:coreProperties>
</file>